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tags/tag6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7" r:id="rId2"/>
    <p:sldId id="385" r:id="rId3"/>
    <p:sldId id="483" r:id="rId4"/>
    <p:sldId id="386" r:id="rId5"/>
    <p:sldId id="387" r:id="rId6"/>
    <p:sldId id="388" r:id="rId7"/>
    <p:sldId id="389" r:id="rId8"/>
    <p:sldId id="279" r:id="rId9"/>
    <p:sldId id="280" r:id="rId10"/>
    <p:sldId id="391" r:id="rId11"/>
    <p:sldId id="392" r:id="rId12"/>
    <p:sldId id="397" r:id="rId13"/>
    <p:sldId id="398" r:id="rId14"/>
    <p:sldId id="522" r:id="rId15"/>
    <p:sldId id="523" r:id="rId16"/>
    <p:sldId id="393" r:id="rId17"/>
    <p:sldId id="394" r:id="rId18"/>
    <p:sldId id="396" r:id="rId19"/>
    <p:sldId id="395" r:id="rId20"/>
    <p:sldId id="401" r:id="rId21"/>
    <p:sldId id="402" r:id="rId22"/>
    <p:sldId id="403" r:id="rId23"/>
    <p:sldId id="484" r:id="rId24"/>
    <p:sldId id="459" r:id="rId25"/>
    <p:sldId id="410" r:id="rId26"/>
    <p:sldId id="460" r:id="rId27"/>
    <p:sldId id="524" r:id="rId28"/>
    <p:sldId id="461" r:id="rId29"/>
    <p:sldId id="462" r:id="rId30"/>
    <p:sldId id="464" r:id="rId31"/>
    <p:sldId id="466" r:id="rId32"/>
    <p:sldId id="468" r:id="rId33"/>
    <p:sldId id="528" r:id="rId34"/>
    <p:sldId id="530" r:id="rId35"/>
    <p:sldId id="527" r:id="rId36"/>
    <p:sldId id="532" r:id="rId37"/>
    <p:sldId id="476" r:id="rId38"/>
    <p:sldId id="578" r:id="rId39"/>
    <p:sldId id="485" r:id="rId40"/>
    <p:sldId id="533" r:id="rId41"/>
    <p:sldId id="474" r:id="rId42"/>
    <p:sldId id="531" r:id="rId43"/>
    <p:sldId id="538" r:id="rId44"/>
    <p:sldId id="477" r:id="rId45"/>
    <p:sldId id="478" r:id="rId46"/>
    <p:sldId id="479" r:id="rId47"/>
    <p:sldId id="480" r:id="rId48"/>
    <p:sldId id="471" r:id="rId49"/>
    <p:sldId id="540" r:id="rId50"/>
    <p:sldId id="473" r:id="rId51"/>
    <p:sldId id="481" r:id="rId52"/>
    <p:sldId id="482" r:id="rId53"/>
    <p:sldId id="543" r:id="rId54"/>
    <p:sldId id="486" r:id="rId55"/>
    <p:sldId id="487" r:id="rId56"/>
    <p:sldId id="488" r:id="rId57"/>
    <p:sldId id="489" r:id="rId58"/>
    <p:sldId id="519" r:id="rId59"/>
    <p:sldId id="490" r:id="rId60"/>
    <p:sldId id="491" r:id="rId61"/>
    <p:sldId id="544" r:id="rId62"/>
    <p:sldId id="564" r:id="rId63"/>
    <p:sldId id="492" r:id="rId64"/>
    <p:sldId id="262" r:id="rId65"/>
    <p:sldId id="493" r:id="rId66"/>
    <p:sldId id="494" r:id="rId67"/>
    <p:sldId id="495" r:id="rId68"/>
    <p:sldId id="579" r:id="rId69"/>
    <p:sldId id="496" r:id="rId70"/>
    <p:sldId id="542" r:id="rId71"/>
    <p:sldId id="497" r:id="rId72"/>
    <p:sldId id="499" r:id="rId73"/>
    <p:sldId id="498" r:id="rId74"/>
    <p:sldId id="500" r:id="rId75"/>
    <p:sldId id="501" r:id="rId76"/>
    <p:sldId id="502" r:id="rId77"/>
    <p:sldId id="503" r:id="rId78"/>
    <p:sldId id="518" r:id="rId79"/>
    <p:sldId id="565" r:id="rId80"/>
    <p:sldId id="567" r:id="rId81"/>
    <p:sldId id="278" r:id="rId82"/>
    <p:sldId id="569" r:id="rId83"/>
    <p:sldId id="266" r:id="rId84"/>
    <p:sldId id="267" r:id="rId85"/>
    <p:sldId id="570" r:id="rId86"/>
    <p:sldId id="513" r:id="rId87"/>
    <p:sldId id="571" r:id="rId88"/>
    <p:sldId id="515" r:id="rId89"/>
    <p:sldId id="516" r:id="rId90"/>
    <p:sldId id="517" r:id="rId91"/>
    <p:sldId id="520" r:id="rId92"/>
    <p:sldId id="261" r:id="rId93"/>
    <p:sldId id="268" r:id="rId94"/>
    <p:sldId id="514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Pacheco" initials="JP" lastIdx="2" clrIdx="0">
    <p:extLst>
      <p:ext uri="{19B8F6BF-5375-455C-9EA6-DF929625EA0E}">
        <p15:presenceInfo xmlns:p15="http://schemas.microsoft.com/office/powerpoint/2012/main" userId="2adb424c8c18a4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2AD8D7"/>
    <a:srgbClr val="DE9EAC"/>
    <a:srgbClr val="00FF00"/>
    <a:srgbClr val="AF00AF"/>
    <a:srgbClr val="E0A8E0"/>
    <a:srgbClr val="B9CDE5"/>
    <a:srgbClr val="DE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82" autoAdjust="0"/>
    <p:restoredTop sz="94564"/>
  </p:normalViewPr>
  <p:slideViewPr>
    <p:cSldViewPr snapToGrid="0">
      <p:cViewPr varScale="1">
        <p:scale>
          <a:sx n="119" d="100"/>
          <a:sy n="119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0.1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1 7533,'11'10'-270,"14"7"450,-21-15-720,30 6 540,-30-8 90,22 0 180,-7 9-180,10 1 90,-8 9 0,4 0 359,-14 17-449,0-13 0,-3 13 180,-16 0-450,-3 4 270,-16 8-180,5-10 0,-13-2-539,5-6 359,-8-9 90,17-5-540,-4-7 540,23-7 180,-15-2 0,15-11 0,-7-7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4.6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228 49 7533,'-59'-32'2698,"12"15"-2518,20 28-180,8 24 450,-8 39-360,14-9-578,-12 26 488,23-43 180,-7 7 163,9 2-1692,0 36 1259,0-28-1473,0 15 933,0-34 271,0-14 359,0 21 0,0-22 0,0 16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4.8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58 7533,'0'-19'0,"0"8"90,0 3-90,8 8 539,-6-9-179,6 7 0,1-6-180,18 8 0,5 0-900,40 16 720,-28-3-540,19 6 361,-25-2 179,8-7 0,-6 9 0,7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5.1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7533,'19'0'90,"-9"0"0,7 0 629,-7 0 361,25 0-901,-12 0 181,29 9-180,-28-7-270,12 6 180,-9 1-540,-14 1 271,12 17-1,-23-14 0,-2 29 360,-11-35 269,-16 35-179,6-30 450,-15 16-540,23-18 449,-12 7-539,23-15 0,-6 15-90,8-15-629,17 7 629,-5-9-1350,49 0 1170,-25 8-1079,27-6 90,1 7 1169,-12-9 0,22 8 0,-17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5.4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38 7533,'0'-10'1169,"0"1"-809,0 9-90,0-8 269,9 6-89,1-7 270,18 9-540,1 0-180,18 0 269,18 0-89,-4 0-585,1 0 1,0 0 314,8 0-1350,5 0 1,-1 0 1439,-15 0 0,22 0 0,-54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5.7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9242,'11'0'360,"6"0"-360,-15 0 179,14 0-179,4 0 0,1 8 90,6-6-90,0 15 0,-6-6-180,15 7 180,-15 1 180,15 17 0,-23-13 90,4 38 0,-34-18 90,-13 13-360,-1-18 270,-5-19-180,17-2 449,-8-6-1387,14-1 0,-12-1 0,14-9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6.0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 38 8522,'0'-10'810,"0"1"-91,-9 9-179,7 0-270,-6-8-360,8 6 180,0-7-90,0 9-450,0 0-2158,25 0 2608,-19 0 0,36 9 0,-21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6.2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38 7533,'11'-10'1619,"5"-7"-1709,-13 15 0,13-7-720,-5 9 361,-1 0 449,7 0 0,-6 0 0,8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6.3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38 7533,'11'-10'1529,"-3"1"-1169,-8 9-1350,0 0 990,9 0 0,1-8 0,9-3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6.9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58 7713,'0'-10'1259,"0"1"-540,0 9-359,0-8-90,8 6 0,3-7-90,-1 9 0,16 0 180,28 0-181,1-8-134,11 7 0,1 0 135,3-7-900,2 7 1,-3 2-450,-21-1-1350,39 0 2519,-73 0 0,12 0 0,-26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7.2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9332,'10'0'449,"-1"0"-269,-1 0-270,3 0 90,-1 8-180,16-6 180,-22 7-89,38 8 178,-36-13 181,28 38-270,-23-27 180,-1 37-180,-1-28-539,-26 28 359,12-29 180,-28 30 0,29-38 0,-13 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0.5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228 1 7533,'-10'8'0,"-7"-6"-180,15 7 180,-15-9 0,7 8 989,-18 3-809,16 8 540,-31-1-540,37 1 629,-36 9-809,29-7 90,-6 6-270,11-8 180,8 25 0,0-18-270,8 35 90,3-38 180,16 30 0,-6-30-179,15 13-1,-23-26 180,20 7-90,-20-15 90,14 6 90,-16-8-90,6 0-90,-15 0 360,6 0-91,1 0-179,-7 0 450,6 0-450,-8 0 360,0-8-270,0 6 90,0-6-270,0 8-1170,0 0 1,0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7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322 105 7533,'-27'-27'0,"6"14"0,-6-12 0,16 23 0,-6-15 0,15 15 0,-15-6 1619,-10-1-720,12 7-629,-19 11-90,24 3-180,-1 16 270,-6 7-180,7-3 0,-1 48-450,-6-25 180,16 2 0,0 2-989,-7-3 44,8 6 1,0-1 494,-8-13 630,5 41 0,-13-49 0,5 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7.9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20 7533,'11'-11'989,"-3"3"-269,-8 8-181,9 0-269,-7 0 270,23 0-360,-4 0-90,42 0-90,-18 0-810,43 0 720,-44 0-758,28 8 0,-32-6 0,6 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8.7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 38 7443,'-10'8'539,"1"-5"-359,9 13-90,0-13-90,0 13 180,0-5 0,0 8-360,0 8 180,0-6-90,0 15 90,0-23 90,0 20 0,0-28-180,9 12 90,-7-17-360,15-17 270,-7 4 90,9-31-90,0 21 1,0-30 89,0 30 89,0-13 1,0 17 90,-8 9-90,6-7 90,-7 15-180,1-7 360,-3 34-270,-8-10-180,8 38 90,-5-30-900,5 30 91,-8-30 809,9 21 0,-7-23 0,6 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8.9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20 8342,'0'-11'1170,"0"3"-721,0 8 181,0 0-720,8 0 180,-6 0 0,15 0-270,-6 0 180,-1 0-1079,24 0 539,-19 0 540,29 0 0,-23 8 0,6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9.2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7533,'11'42'5397,"5"0"-5577,-14-23 270,5 2-450,-7 7 270,0-9-90,0 8-1349,9 3 1529,-7 16 0,15-14 0,-7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9.7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20 7533,'0'-10'270,"0"1"179,0 9 271,0 0-540,8 0 180,3 0-91,16 0-89,-6 0-90,23 0 450,47 0-540,-22 0 180,7-1 0,-2 2-900,-15 8 0,0-8 1,-4 0 89,-19 7-539,8-8 719,-36 0 450,-8 0 0,0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9.9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7533,'10'8'1079,"7"-6"-6559,-6 7 5660,8-1 1408,-9-6-1498,7 7 950,-15-1-950,15-6-90,-15 15 0,15-15 3571,-7 15-3481,1-15-90,-3 15 180,1-7 0,-7 9 0,6 9-360,-16-7 180,-11 23-180,6-29-90,-20 27-449,20-29-1080,-6 14 1169,2-17 630,15-1 0,-6-1 0,8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0.5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209 95 7533,'-9'-18'719,"7"-1"-539,-14 8 180,13-6 0,-5 15-180,0-15 0,5 15 359,-13-6-359,14 8 360,-24 0-720,14 0 450,-24 33-450,15-16-90,-7 61 90,18-34 270,4 9 0,3 2-180,3 2 45,4 8 0,1 0 45,-3-14-540,10 10 1,1 0 359,-9-15-900,13 26 631,-8-43 449,-7 7 0,-2-23 0,-11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0.7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57 7892,'0'-10'720,"8"-7"-720,-6 15-90,7-6 180,-1 8 90,-6 0 719,15-9-359,-15 7 360,57-6-720,-29 8-91,67 0-1258,-53 0 360,36 8-181,-46-6 990,18 7 0,-31-1 0,7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1.4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10591,'0'11'-90,"0"5"90,0-5 0,0 0 90,0 5-630,0-5 360,0-1-449,0 7 449,0-6-180,0-1 360,0-1-720,0-9 451,8 0-361,3-9 450,-1 7 90,24-31 90,-19 26 270,20-26-450,-24 22 720,14-8-360,-12 9 449,14 1-359,-16 9 450,6 0-540,-15 0 269,6 9-179,-8 9-180,9 4-90,-7 5 180,6 0 0,-8-14-360,0 12 90,0-23-90,0 15 180,0-15-450,9 15-179,-7-15-1,6 7 360,1-9 270,-7 0 0,15 0 0,-7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1.7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6903,'11'0'450,"6"0"-360,-15 0 359,15 0-179,-7 0 0,18 0-180,1 0 0,9 0 180,51 0-270,-22 8-129,26-6 219,-30 7 0,28-9-270,-24 0-45,-3 0 0,-4 0 45,-13 0-89,14 0-271,-51 0-629,-1 0 719,-9-9 450,-9 7 0,-1-6 0,-9 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3.1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8162,'11'0'-180,"-3"0"180,-8 8 180,9-6 0,1 15 0,34 11 0,-10 3-90,46 24-180,-36-15 270,9 0 0,0 0-90,-5 6-90,-2-1 0,-3-1 90,-12-10-90,5 18 90,-25-39-900,-3 4 720,-8-17 90,-8 0 0,6-9 0,-7-1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3.4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342 0 7982,'0'11'360,"0"-3"-180,0-8 0,8 9-180,-5-7 0,5 6 180,-8 1-90,0-7 90,0 15 270,0-7-361,0 9 271,0 8-180,0-5-180,-17 13 90,4-22-540,-22 29 450,14-36-719,-32 37 539,28-39-360,-45 13-269,45-17 809,-19 0 0,16-9 0,-1-1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4.2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20 8432,'0'10'630,"0"7"-540,0-15 90,0 15 0,8-7-270,-6 35-270,7-12 180,-1 22 90,-6-25-630,15 14 451,-15-29-271,15 18 270,-6-31 90,8 7 270,-9-9-90,7-9 90,-15-1-90,15-18 0,-6 7 90,7-14-180,-7 22 270,6-4-180,-15 17 450,15 9-270,-15 1 449,15 26-539,-7-13 180,9 21-270,-8-23 540,14-2-270,-12-10-1,23-35-359,-15 12 90,6-56-179,-16 34 89,6-44 0,-15 38-540,14-4 0,-13 10-899,5 23 1169,-8-3 360,0 16 0,8 8 0,3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4.5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10591,'10'0'540,"-1"0"-360,-9 8-1,0-5 1,0 13-270,0-5 180,0 8-90,0 8 180,0 3-450,0 16 180,0-14-269,0 3-1,0-16 360,0-8-810,0 6 1,0-15-1,0 6 810,0-8 0,0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5.5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7353,'19'19'899,"0"-8"-809,0 6 90,0 1-90,0 4-90,8 13 90,-6-14 270,32 40-90,-20-25-180,12 16 0,-1 2-90,-6-6-135,7 2 0,-4-3-135,-24-22-989,25 17 989,-31-40 270,-1 7 0,-10-9 0,-10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5.9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285 0 9871,'0'11'-90,"0"6"0,0-7 180,0 9-180,0 0 270,8 25-270,-6-18 90,7 43-90,-1-44 180,-6 28 0,7-32 540,-9 6-450,0-16-90,0-3-180,0-8 180,0 0 0,-9-8-90,7 6 90,-15-15-90,7-2 90,-9-2 0,-17-15-90,13 24 0,-30-22-270,30 30-1259,-30-13 989,30 17 540,-13 0 0,26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6.7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8342,'0'11'900,"0"5"-540,0-5-1,0 8-179,0 8-90,0 11 90,0 2-630,8 32 450,-6-36-809,15 33 629,-15-46-540,15 5 630,-6-20-539,8-16 359,-9-3-180,7-25 450,-15 5-90,15-24 180,-15 23-90,15-20 90,-15 37 90,15-19-90,-15 32 270,15 2-270,-15 11 359,15 41-449,-15-16 180,15 44-180,-15-38 0,15 13 90,-7-25 90,1-3 90,6-16-360,-7-20 180,1-4-180,6-48 0,-15 34-270,15-59 270,-7 50-449,9-36 359,-8 41-450,6-14 540,-15 33 90,6-5 0,0 25 0,3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7.1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7533,'10'0'-180,"7"0"360,-15 0-180,15 0 0,-15 0 270,15 9-181,-15-7 451,15 6 360,2 1-990,2-7-450,-2 15 90,-2-15 360,-15 15-180,6-7 181,-16 1 89,-2 6 0,-9-7-90,0 1 449,8 5-179,-6-13 0,7 5 360,-9 0-270,8-6-90,-6 7 0,15-9-1,-6 8 1,8-6 0,17 7-809,-13-9 629,46 0 0,-24 8 0,28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8.4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7263,'10'9'450,"7"-7"269,-6 23-359,8-12-90,8 14 270,11 9-361,2-4-179,4 3 0,0 1-90,5 8-315,0-7 1,-1-2 224,-14-3 180,18 3 0,-31-24 0,7-3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8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228 1 7803,'0'10'179,"0"-1"-89,0-1-90,0-6 90,0 15 270,0-6 540,8 8-631,-6 0 451,7 8-180,-9-6-270,0 6-91,0-8-268,-17 0 89,4 0-360,-31 0 360,21-8-1979,-30 6 1799,30-15 180,-13 6 0,17-8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2.0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6993,'11'9'540,"5"-7"-270,-14 6-1,15-8-89,-6 9-180,8-7 180,0 6 180,25 1-270,-19 1 90,36 9 0,-37-8 0,11 14 0,-24-12 359,-19 31-449,-5-21-90,-31 30 90,21-30-1259,-22 13 539,33-17 630,-14-9 0,24-1 0,-6-9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59.5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7263,'0'11'450,"0"5"-1,0-14-179,0 15 0,0-6-180,0 8 0,8 0 0,-6 8 90,15-6-270,-15 7 0,6-1 90,9 19-90,-4-12-360,14 19 360,-16-41-360,14 5 361,-21-17-361,21-17 360,-23 5-90,14-33 90,-14 22 90,7-21 0,-9 23 0,8-23 0,-6 29-90,15-10 270,-15 25-90,15 17 180,-15-5 0,15 41-91,-7-28 1,9 45-90,-8-45 180,14 36-180,-21-38 450,22 5-360,-24-20 359,15-25-449,-7 4-359,1-31 358,6 21-718,-15-46 719,6 41-900,1-58 540,-7 58-269,6-33-1,-8 40 540,0 2 0,0 11 0,0 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30:00.0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57 7533,'10'0'-720,"-1"9"720,-9-7 810,0 6-361,0 1-89,8-7-270,-6 15 270,7-7-450,-9 26 90,0-21-90,0 27 90,0-29 90,0 14-90,0-16 0,0-3 90,8-16-90,-6-3-630,7-8 270,-1 0 181,-6 0-1,15 0 0,-6 0 0,-1 0 0,16-16 90,-22 11 180,21-11 0,-23 24 270,15-6-180,-7 15 269,1-6-179,-3 16 0,1 19-360,-7-3 0,6 11 180,-8-16-720,9 17-218,-7-13 0,6 13 0,-8-17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30:00.2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7083,'11'0'1169,"-3"0"-809,-8 0 1169,0 0-1349,9 0 90,-7 0-90,6 0-360,1 0 90,1 0-1169,9 0 629,-8 0 630,14 0 0,-12 0 0,14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30:00.4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7533,'19'40'3957,"-9"-5"-3957,-1-16-90,-9 0 270,0 0-1079,0 0 179,8 9-719,-6-7 1439,7 14 0,-1-14 0,3 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30:01.1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7892,'27'9'2429,"45"35"-2429,-7 0 90,-21-11 0,-3-1-540,5 6 270,-2 7 180,-12-14-1349,14 16 1169,-16-18 180,-3 7 0,-8-24 0,0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30:01.4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57 1 7533,'11'0'-180,"-3"0"180,-8 0 809,0 0 720,8 8-1439,-6-6 90,15 15 0,-15-15-180,15 7 360,-6-1-450,-1 3 540,16 16-270,-22-14 0,13 12 89,-17-15 181,0 18-450,-76 10 0,48-15 0,-58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30:02.3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8162,'0'11'360,"0"5"-90,0-13-90,0 13 0,0-5-180,9 25 180,-7-5-180,15 49 0,-15-33-540,23 41 450,-12-54-180,14 2 270,-8-28 0,9-16-180,-16-11-90,13-28 91,-14 5 89,8-29 90,-8 37 90,5-27 89,-14 38-89,7-13-90,-9 25 270,0 11-270,8 11 450,-6 33-450,7-19 90,-1 53-90,3-42 180,8 44-180,0-38 180,0 5 90,0-28-180,8-11 89,-14-16 1,20-37-360,-28 10 90,20-54 1,-15 45-721,1-36 630,-3 38-1349,1-13 1259,-7 34 0,6 4 270,-8 17 0,9 0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30:03.1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9602,'0'11'269,"0"6"-89,0-7 0,0 1-180,0 6 0,0-7 180,0 9-360,0 9 90,0-7-449,0 6 359,0-17-180,0-1 90,0-9-270,17-9 270,-13-1 180,38-17 1,-35 6-1,35-15 180,-38 23 179,21-12-359,-14 14 630,0 1-360,5 1 360,-14 26-450,7-13 449,-9 38-449,8-27 90,-6 29-630,7-22 271,-9 5-991,17-8 1170,4-9 0,8-1 0,-1-9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2.7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191 57 7533,'-19'-10'-630,"0"-7"630,0 15 720,0-15-271,9 15-179,-7-7-270,6 9 360,-8 0-450,0 0 360,0 34-270,9-9 180,1 72-90,9-48 0,0 16 0,0 0 0,0-14-315,0 5 0,0 2-225,9 3 450,1 23 0,9-34 0,0-5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2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19 7533,'0'-10'809,"0"1"-629,0 9-90,0 0 0,8 0 0,-6 0 0,15 0 90,-6 0-90,8 0 539,59 9-1168,-36 1-316,20-5 1,-2 1 134,-22 11 720,32-15 0,-49 15 0,6-7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3.2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8342,'10'32'3688,"7"10"-3508,-15-29-360,7 14 180,-1 0 0,-6 3 0,7-9 0,-1 4-450,-6-6 270,7-6-539,-9 12-91,8-14 271,-6-1 179,7-2-809,-9-8 1049,0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3.9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7533,'80'0'2248,"0"0"-2068,-32 0-2100,17 0 1741,-5 0 179,39 0 179,-26 0-449,-5 0 1,-1 0-361,1 0-238,29 0 328,-74 0 667,11 0 1,-41 0 0,5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21:29:44.2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7533,'0'10'-450,"0"7"90,0-15 90,0 7 1080,0-9-1,0 8-539,0-6 720,26 15-810,-20-15 89,45 15-269,-37-7 270,31 18-270,-33-16 180,5 22-90,-17-21-270,0 39 180,-34 7 0,26-6 0,-26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709B-5F63-4B47-BC0C-7A17354DE88A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2280-ED68-4F1C-B3A3-D6B5FF8A8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5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2280-ED68-4F1C-B3A3-D6B5FF8A8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32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2280-ED68-4F1C-B3A3-D6B5FF8A84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2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2280-ED68-4F1C-B3A3-D6B5FF8A84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2280-ED68-4F1C-B3A3-D6B5FF8A84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14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2280-ED68-4F1C-B3A3-D6B5FF8A84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96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2280-ED68-4F1C-B3A3-D6B5FF8A84E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14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3:37 to 8:40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2280-ED68-4F1C-B3A3-D6B5FF8A84E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5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face, </a:t>
            </a:r>
            <a:r>
              <a:rPr lang="en-US" dirty="0" err="1"/>
              <a:t>wrikles</a:t>
            </a:r>
            <a:r>
              <a:rPr lang="en-US" dirty="0"/>
              <a:t>, recognizing characters.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F485A-B4DD-6748-8832-F398C86943E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8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5200"/>
            <a:ext cx="12192000" cy="1207030"/>
          </a:xfrm>
          <a:solidFill>
            <a:srgbClr val="B9CDE5"/>
          </a:solidFill>
        </p:spPr>
        <p:txBody>
          <a:bodyPr anchor="ctr" anchorCtr="0">
            <a:normAutofit/>
          </a:bodyPr>
          <a:lstStyle>
            <a:lvl1pPr algn="ctr">
              <a:defRPr sz="5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829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013F-F51E-6441-8214-18E93875AF23}" type="datetime1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0EED-EBD3-6142-898A-41E71767AF8B}" type="datetime1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8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2F5D-F43A-B743-8473-C16A82D7DE35}" type="datetime1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207AB-B5FE-9D4F-9C91-AE7D91CC82E6}" type="datetime1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9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D1B9-F54C-0846-AE36-88E283BE8E69}" type="datetime1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4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855" y="1163782"/>
            <a:ext cx="5751945" cy="5013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163782"/>
            <a:ext cx="5751945" cy="5013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8FD4F-EED7-9342-93CA-047AF028D58E}" type="datetime1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5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856" y="1145454"/>
            <a:ext cx="57297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856" y="1969366"/>
            <a:ext cx="5729720" cy="4172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145454"/>
            <a:ext cx="57519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1969366"/>
            <a:ext cx="5751945" cy="4172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5720-D097-6145-9D81-008A91021B55}" type="datetime1">
              <a:rPr lang="en-US" smtClean="0"/>
              <a:t>8/7/23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28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189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771-A5B2-5F45-ABF7-8A7A6BB0BFC0}" type="datetime1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09CE3-F2A0-DE47-8D00-437779AEA208}" type="datetime1">
              <a:rPr lang="en-US" smtClean="0"/>
              <a:t>8/7/23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DDBC-6894-AA4D-A879-5B0A461AC850}" type="datetime1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8594D-AF1A-E64B-8150-86E3748DB62E}" type="datetime1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1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1891"/>
          </a:xfrm>
          <a:prstGeom prst="rect">
            <a:avLst/>
          </a:prstGeom>
          <a:solidFill>
            <a:srgbClr val="B9CDE5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855" y="1108364"/>
            <a:ext cx="11656290" cy="506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85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58A9B-2CE5-CD4A-AE12-E74B4BD5D1A0}" type="datetime1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5286" y="123897"/>
            <a:ext cx="6547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30F04-0F45-4262-AA93-63C012A5FD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7.xml"/><Relationship Id="rId7" Type="http://schemas.openxmlformats.org/officeDocument/2006/relationships/image" Target="../media/image3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5" Type="http://schemas.openxmlformats.org/officeDocument/2006/relationships/tags" Target="../tags/tag9.xml"/><Relationship Id="rId10" Type="http://schemas.openxmlformats.org/officeDocument/2006/relationships/image" Target="../media/image35.png"/><Relationship Id="rId4" Type="http://schemas.openxmlformats.org/officeDocument/2006/relationships/tags" Target="../tags/tag8.xml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-bcf.usc.edu/~gareth/ISL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-bcf.usc.edu/~gareth/ISL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tags" Target="../tags/tag16.xml"/><Relationship Id="rId21" Type="http://schemas.openxmlformats.org/officeDocument/2006/relationships/image" Target="../media/image64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6.png"/><Relationship Id="rId17" Type="http://schemas.openxmlformats.org/officeDocument/2006/relationships/hyperlink" Target="https://en.wikipedia.org/wiki/Distance_from_a_point_to_a_plane" TargetMode="External"/><Relationship Id="rId2" Type="http://schemas.openxmlformats.org/officeDocument/2006/relationships/tags" Target="../tags/tag15.xml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55.png"/><Relationship Id="rId5" Type="http://schemas.openxmlformats.org/officeDocument/2006/relationships/tags" Target="../tags/tag18.xml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tags" Target="../tags/tag17.xml"/><Relationship Id="rId9" Type="http://schemas.openxmlformats.org/officeDocument/2006/relationships/image" Target="../media/image53.emf"/><Relationship Id="rId14" Type="http://schemas.openxmlformats.org/officeDocument/2006/relationships/image" Target="../media/image58.png"/><Relationship Id="rId22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f.usc.edu/~gareth/ISL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22.xml"/><Relationship Id="rId7" Type="http://schemas.openxmlformats.org/officeDocument/2006/relationships/image" Target="../media/image8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81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84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25.xml"/><Relationship Id="rId7" Type="http://schemas.openxmlformats.org/officeDocument/2006/relationships/image" Target="../media/image8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4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tags" Target="../tags/tag28.xml"/><Relationship Id="rId7" Type="http://schemas.openxmlformats.org/officeDocument/2006/relationships/image" Target="../media/image8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82.png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image" Target="../media/image88.tif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89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32.xml"/><Relationship Id="rId7" Type="http://schemas.openxmlformats.org/officeDocument/2006/relationships/image" Target="../media/image8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82.png"/><Relationship Id="rId11" Type="http://schemas.openxmlformats.org/officeDocument/2006/relationships/image" Target="../media/image95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4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hyperlink" Target="https://scikit-learn.org/stable/modules/generated/sklearn.svm.LinearSVC.html#sklearn.svm.LinearSVC" TargetMode="External"/><Relationship Id="rId4" Type="http://schemas.openxmlformats.org/officeDocument/2006/relationships/image" Target="../media/image95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8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05.png"/><Relationship Id="rId3" Type="http://schemas.openxmlformats.org/officeDocument/2006/relationships/tags" Target="../tags/tag35.xml"/><Relationship Id="rId7" Type="http://schemas.openxmlformats.org/officeDocument/2006/relationships/image" Target="../media/image99.png"/><Relationship Id="rId12" Type="http://schemas.openxmlformats.org/officeDocument/2006/relationships/image" Target="../media/image104.wmf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5.bin"/><Relationship Id="rId15" Type="http://schemas.openxmlformats.org/officeDocument/2006/relationships/image" Target="../media/image111.png"/><Relationship Id="rId10" Type="http://schemas.openxmlformats.org/officeDocument/2006/relationships/image" Target="../media/image10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0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wmf"/><Relationship Id="rId3" Type="http://schemas.openxmlformats.org/officeDocument/2006/relationships/tags" Target="../tags/tag38.xml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7.bin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03.png"/><Relationship Id="rId5" Type="http://schemas.openxmlformats.org/officeDocument/2006/relationships/hyperlink" Target="https://scikit-learn.org/stable/modules/generated/sklearn.svm.SVC.html#sklearn.svm.SVC" TargetMode="External"/><Relationship Id="rId10" Type="http://schemas.openxmlformats.org/officeDocument/2006/relationships/image" Target="../media/image100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7.png"/><Relationship Id="rId7" Type="http://schemas.openxmlformats.org/officeDocument/2006/relationships/image" Target="../media/image11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eg"/><Relationship Id="rId4" Type="http://schemas.openxmlformats.org/officeDocument/2006/relationships/image" Target="../media/image11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abuse.com/implementing-svm-and-kernel-svm-with-pythons-scikit-learn/" TargetMode="External"/><Relationship Id="rId7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41.xml"/><Relationship Id="rId7" Type="http://schemas.openxmlformats.org/officeDocument/2006/relationships/image" Target="../media/image12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2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8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tags" Target="../tags/tag46.xml"/><Relationship Id="rId7" Type="http://schemas.openxmlformats.org/officeDocument/2006/relationships/image" Target="../media/image13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34.png"/><Relationship Id="rId5" Type="http://schemas.openxmlformats.org/officeDocument/2006/relationships/image" Target="../media/image13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tags" Target="../tags/tag50.xml"/><Relationship Id="rId7" Type="http://schemas.openxmlformats.org/officeDocument/2006/relationships/image" Target="../media/image155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5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Relationship Id="rId9" Type="http://schemas.openxmlformats.org/officeDocument/2006/relationships/image" Target="../media/image1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59.png"/><Relationship Id="rId5" Type="http://schemas.openxmlformats.org/officeDocument/2006/relationships/image" Target="../media/image84.wmf"/><Relationship Id="rId4" Type="http://schemas.openxmlformats.org/officeDocument/2006/relationships/oleObject" Target="../embeddings/oleObject8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9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jpeg"/><Relationship Id="rId9" Type="http://schemas.openxmlformats.org/officeDocument/2006/relationships/image" Target="../media/image17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aircAruvnKk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84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tags" Target="../tags/tag60.xml"/><Relationship Id="rId7" Type="http://schemas.openxmlformats.org/officeDocument/2006/relationships/image" Target="../media/image191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90.png"/><Relationship Id="rId5" Type="http://schemas.openxmlformats.org/officeDocument/2006/relationships/image" Target="../media/image18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1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ircAruvnKk" TargetMode="Externa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9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ircAruvnKk" TargetMode="External"/><Relationship Id="rId4" Type="http://schemas.openxmlformats.org/officeDocument/2006/relationships/image" Target="../media/image2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gif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profiles/blogs/an-overview-of-gradient-descent-optimization-algorithms" TargetMode="External"/><Relationship Id="rId2" Type="http://schemas.openxmlformats.org/officeDocument/2006/relationships/image" Target="../media/image2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6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19.png"/></Relationships>
</file>

<file path=ppt/slides/_rels/slide8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10.png"/><Relationship Id="rId21" Type="http://schemas.openxmlformats.org/officeDocument/2006/relationships/customXml" Target="../ink/ink10.xml"/><Relationship Id="rId42" Type="http://schemas.openxmlformats.org/officeDocument/2006/relationships/image" Target="../media/image2510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80.png"/><Relationship Id="rId84" Type="http://schemas.openxmlformats.org/officeDocument/2006/relationships/image" Target="../media/image460.png"/><Relationship Id="rId89" Type="http://schemas.openxmlformats.org/officeDocument/2006/relationships/customXml" Target="../ink/ink44.xml"/><Relationship Id="rId16" Type="http://schemas.openxmlformats.org/officeDocument/2006/relationships/image" Target="../media/image1210.png"/><Relationship Id="rId11" Type="http://schemas.openxmlformats.org/officeDocument/2006/relationships/customXml" Target="../ink/ink5.xml"/><Relationship Id="rId32" Type="http://schemas.openxmlformats.org/officeDocument/2006/relationships/image" Target="../media/image2050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30.png"/><Relationship Id="rId74" Type="http://schemas.openxmlformats.org/officeDocument/2006/relationships/image" Target="../media/image410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90" Type="http://schemas.openxmlformats.org/officeDocument/2006/relationships/image" Target="../media/image490.png"/><Relationship Id="rId95" Type="http://schemas.openxmlformats.org/officeDocument/2006/relationships/customXml" Target="../ink/ink47.xml"/><Relationship Id="rId22" Type="http://schemas.openxmlformats.org/officeDocument/2006/relationships/image" Target="../media/image1510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80.png"/><Relationship Id="rId64" Type="http://schemas.openxmlformats.org/officeDocument/2006/relationships/image" Target="../media/image360.png"/><Relationship Id="rId69" Type="http://schemas.openxmlformats.org/officeDocument/2006/relationships/customXml" Target="../ink/ink34.xml"/><Relationship Id="rId80" Type="http://schemas.openxmlformats.org/officeDocument/2006/relationships/image" Target="../media/image440.png"/><Relationship Id="rId85" Type="http://schemas.openxmlformats.org/officeDocument/2006/relationships/customXml" Target="../ink/ink42.xml"/><Relationship Id="rId12" Type="http://schemas.openxmlformats.org/officeDocument/2006/relationships/image" Target="../media/image101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10.png"/><Relationship Id="rId46" Type="http://schemas.openxmlformats.org/officeDocument/2006/relationships/image" Target="../media/image271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410.png"/><Relationship Id="rId41" Type="http://schemas.openxmlformats.org/officeDocument/2006/relationships/customXml" Target="../ink/ink20.xml"/><Relationship Id="rId54" Type="http://schemas.openxmlformats.org/officeDocument/2006/relationships/image" Target="../media/image310.png"/><Relationship Id="rId62" Type="http://schemas.openxmlformats.org/officeDocument/2006/relationships/image" Target="../media/image350.png"/><Relationship Id="rId70" Type="http://schemas.openxmlformats.org/officeDocument/2006/relationships/image" Target="../media/image390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80.png"/><Relationship Id="rId91" Type="http://schemas.openxmlformats.org/officeDocument/2006/relationships/customXml" Target="../ink/ink45.xml"/><Relationship Id="rId96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10.png"/><Relationship Id="rId36" Type="http://schemas.openxmlformats.org/officeDocument/2006/relationships/image" Target="../media/image2210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980.png"/><Relationship Id="rId31" Type="http://schemas.openxmlformats.org/officeDocument/2006/relationships/customXml" Target="../ink/ink15.xml"/><Relationship Id="rId44" Type="http://schemas.openxmlformats.org/officeDocument/2006/relationships/image" Target="../media/image261.png"/><Relationship Id="rId52" Type="http://schemas.openxmlformats.org/officeDocument/2006/relationships/image" Target="../media/image300.png"/><Relationship Id="rId60" Type="http://schemas.openxmlformats.org/officeDocument/2006/relationships/image" Target="../media/image34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30.png"/><Relationship Id="rId81" Type="http://schemas.openxmlformats.org/officeDocument/2006/relationships/customXml" Target="../ink/ink40.xml"/><Relationship Id="rId86" Type="http://schemas.openxmlformats.org/officeDocument/2006/relationships/image" Target="../media/image470.png"/><Relationship Id="rId94" Type="http://schemas.openxmlformats.org/officeDocument/2006/relationships/image" Target="../media/image51.png"/><Relationship Id="rId99" Type="http://schemas.openxmlformats.org/officeDocument/2006/relationships/image" Target="../media/image225.png"/><Relationship Id="rId4" Type="http://schemas.openxmlformats.org/officeDocument/2006/relationships/image" Target="../media/image610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310.png"/><Relationship Id="rId39" Type="http://schemas.openxmlformats.org/officeDocument/2006/relationships/customXml" Target="../ink/ink19.xml"/><Relationship Id="rId34" Type="http://schemas.openxmlformats.org/officeDocument/2006/relationships/image" Target="../media/image2160.png"/><Relationship Id="rId50" Type="http://schemas.openxmlformats.org/officeDocument/2006/relationships/image" Target="../media/image290.png"/><Relationship Id="rId55" Type="http://schemas.openxmlformats.org/officeDocument/2006/relationships/customXml" Target="../ink/ink27.xml"/><Relationship Id="rId76" Type="http://schemas.openxmlformats.org/officeDocument/2006/relationships/image" Target="../media/image42.png"/><Relationship Id="rId97" Type="http://schemas.openxmlformats.org/officeDocument/2006/relationships/image" Target="../media/image220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0.png"/><Relationship Id="rId2" Type="http://schemas.openxmlformats.org/officeDocument/2006/relationships/customXml" Target="../ink/ink1.xml"/><Relationship Id="rId29" Type="http://schemas.openxmlformats.org/officeDocument/2006/relationships/customXml" Target="../ink/ink14.xml"/><Relationship Id="rId24" Type="http://schemas.openxmlformats.org/officeDocument/2006/relationships/image" Target="../media/image1620.png"/><Relationship Id="rId40" Type="http://schemas.openxmlformats.org/officeDocument/2006/relationships/image" Target="../media/image2411.png"/><Relationship Id="rId45" Type="http://schemas.openxmlformats.org/officeDocument/2006/relationships/customXml" Target="../ink/ink22.xml"/><Relationship Id="rId66" Type="http://schemas.openxmlformats.org/officeDocument/2006/relationships/image" Target="../media/image371.png"/><Relationship Id="rId87" Type="http://schemas.openxmlformats.org/officeDocument/2006/relationships/customXml" Target="../ink/ink43.xml"/><Relationship Id="rId61" Type="http://schemas.openxmlformats.org/officeDocument/2006/relationships/customXml" Target="../ink/ink30.xml"/><Relationship Id="rId82" Type="http://schemas.openxmlformats.org/officeDocument/2006/relationships/image" Target="../media/image45.png"/><Relationship Id="rId19" Type="http://schemas.openxmlformats.org/officeDocument/2006/relationships/customXml" Target="../ink/ink9.xml"/><Relationship Id="rId14" Type="http://schemas.openxmlformats.org/officeDocument/2006/relationships/image" Target="../media/image117.png"/><Relationship Id="rId30" Type="http://schemas.openxmlformats.org/officeDocument/2006/relationships/image" Target="../media/image1910.png"/><Relationship Id="rId35" Type="http://schemas.openxmlformats.org/officeDocument/2006/relationships/customXml" Target="../ink/ink17.xml"/><Relationship Id="rId56" Type="http://schemas.openxmlformats.org/officeDocument/2006/relationships/image" Target="../media/image320.png"/><Relationship Id="rId77" Type="http://schemas.openxmlformats.org/officeDocument/2006/relationships/customXml" Target="../ink/ink38.xml"/><Relationship Id="rId8" Type="http://schemas.openxmlformats.org/officeDocument/2006/relationships/image" Target="../media/image860.png"/><Relationship Id="rId51" Type="http://schemas.openxmlformats.org/officeDocument/2006/relationships/customXml" Target="../ink/ink25.xml"/><Relationship Id="rId72" Type="http://schemas.openxmlformats.org/officeDocument/2006/relationships/image" Target="../media/image400.png"/><Relationship Id="rId93" Type="http://schemas.openxmlformats.org/officeDocument/2006/relationships/customXml" Target="../ink/ink46.xml"/><Relationship Id="rId98" Type="http://schemas.openxmlformats.org/officeDocument/2006/relationships/image" Target="../media/image22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230.png"/><Relationship Id="rId4" Type="http://schemas.openxmlformats.org/officeDocument/2006/relationships/image" Target="../media/image22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hyperlink" Target="http://www.openml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gkfIQ4IGa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085"/>
            <a:ext cx="12192000" cy="869260"/>
          </a:xfrm>
        </p:spPr>
        <p:txBody>
          <a:bodyPr>
            <a:normAutofit/>
          </a:bodyPr>
          <a:lstStyle/>
          <a:p>
            <a:r>
              <a:rPr lang="en-US" sz="4000" dirty="0"/>
              <a:t>CSC380: Principles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9094"/>
            <a:ext cx="9144000" cy="2464860"/>
          </a:xfrm>
        </p:spPr>
        <p:txBody>
          <a:bodyPr>
            <a:normAutofit/>
          </a:bodyPr>
          <a:lstStyle/>
          <a:p>
            <a:r>
              <a:rPr lang="en-US" sz="3200" b="1" dirty="0"/>
              <a:t>Nonlinear Models</a:t>
            </a:r>
          </a:p>
          <a:p>
            <a:br>
              <a:rPr lang="en-US" sz="4000" b="1" dirty="0"/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Xinchen Yu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lang="en-US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" y="198950"/>
            <a:ext cx="4019550" cy="1133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38BE7-DAD5-004C-A84B-2448A0B7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61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2F7B-B197-4041-8B13-32194AA2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225CE-EE82-45A7-BA55-5DBC02BF25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885255"/>
                <a:ext cx="11656290" cy="379638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A </a:t>
                </a:r>
                <a:r>
                  <a:rPr lang="en-US" sz="2800" b="1" dirty="0"/>
                  <a:t>basis function </a:t>
                </a:r>
                <a:r>
                  <a:rPr lang="en-US" sz="2800" dirty="0"/>
                  <a:t>can be any function of the input features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  <a:p>
                <a:r>
                  <a:rPr lang="en-US" sz="2800" dirty="0"/>
                  <a:t>Define a set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basis functions</a:t>
                </a:r>
              </a:p>
              <a:p>
                <a:r>
                  <a:rPr lang="en-US" sz="2800" dirty="0"/>
                  <a:t>Fit a linear regression model in terms of basis functions,</a:t>
                </a:r>
                <a:br>
                  <a:rPr lang="en-US" sz="2800" dirty="0"/>
                </a:br>
                <a:br>
                  <a:rPr lang="en-US" sz="2800" dirty="0"/>
                </a:br>
                <a:br>
                  <a:rPr lang="en-US" sz="2800" dirty="0"/>
                </a:br>
                <a:endParaRPr lang="en-US" sz="2800" dirty="0"/>
              </a:p>
              <a:p>
                <a:r>
                  <a:rPr lang="en-US" sz="2800" dirty="0"/>
                  <a:t>The model is </a:t>
                </a:r>
                <a:r>
                  <a:rPr lang="en-US" sz="2800" i="1" dirty="0">
                    <a:solidFill>
                      <a:schemeClr val="accent1"/>
                    </a:solidFill>
                  </a:rPr>
                  <a:t>linear</a:t>
                </a:r>
                <a:r>
                  <a:rPr lang="en-US" sz="2800" i="1" dirty="0"/>
                  <a:t> in the transformed basis/induced features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The model is </a:t>
                </a:r>
                <a:r>
                  <a:rPr lang="en-US" sz="2800" i="1" dirty="0">
                    <a:solidFill>
                      <a:srgbClr val="FF0000"/>
                    </a:solidFill>
                  </a:rPr>
                  <a:t>nonlinear</a:t>
                </a:r>
                <a:r>
                  <a:rPr lang="en-US" sz="2800" i="1" dirty="0"/>
                  <a:t> in the data </a:t>
                </a:r>
                <a:r>
                  <a:rPr lang="en-US" sz="2800" i="1" dirty="0">
                    <a:solidFill>
                      <a:srgbClr val="FF0000"/>
                    </a:solidFill>
                  </a:rPr>
                  <a:t>X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225CE-EE82-45A7-BA55-5DBC02BF2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885255"/>
                <a:ext cx="11656290" cy="3796380"/>
              </a:xfrm>
              <a:blipFill>
                <a:blip r:embed="rId4"/>
                <a:stretch>
                  <a:fillRect l="-980" t="-266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DB32254-3A5D-284C-A778-023E96F96D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719" y="1476632"/>
            <a:ext cx="2517648" cy="352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D8948-C88A-554C-A2C4-753FE35911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137" y="2526957"/>
            <a:ext cx="4059529" cy="1041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2F7EE-2933-E844-9A82-7475326AE30B}"/>
                  </a:ext>
                </a:extLst>
              </p:cNvPr>
              <p:cNvSpPr txBox="1"/>
              <p:nvPr/>
            </p:nvSpPr>
            <p:spPr>
              <a:xfrm>
                <a:off x="9173129" y="2604261"/>
                <a:ext cx="27510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solidFill>
                      <a:srgbClr val="FF0000"/>
                    </a:solidFill>
                  </a:rPr>
                  <a:t>notation: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≔[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2F7EE-2933-E844-9A82-7475326AE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129" y="2604261"/>
                <a:ext cx="2751016" cy="646331"/>
              </a:xfrm>
              <a:prstGeom prst="rect">
                <a:avLst/>
              </a:prstGeom>
              <a:blipFill>
                <a:blip r:embed="rId7"/>
                <a:stretch>
                  <a:fillRect l="-1843" t="-1923" r="-46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4F7C-FD32-A84F-9FCB-6EA0068F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BDF0-2723-4999-8C1C-E14F792A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“All-Purpose”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 2">
                <a:extLst>
                  <a:ext uri="{FF2B5EF4-FFF2-40B4-BE49-F238E27FC236}">
                    <a16:creationId xmlns:a16="http://schemas.microsoft.com/office/drawing/2014/main" id="{2C2218A7-B05E-4306-9051-2903E8703C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55" y="946534"/>
                <a:ext cx="11656290" cy="4513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sz="2800" dirty="0"/>
                  <a:t>Linear basis functions recover the original linear model,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br>
                  <a:rPr lang="en-US" sz="2800" dirty="0"/>
                </a:br>
                <a:endParaRPr lang="en-US" sz="2800" dirty="0"/>
              </a:p>
              <a:p>
                <a:pPr>
                  <a:lnSpc>
                    <a:spcPct val="110000"/>
                  </a:lnSpc>
                </a:pPr>
                <a:r>
                  <a:rPr lang="en-US" sz="2800" dirty="0"/>
                  <a:t>Quadratic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800" dirty="0"/>
                  <a:t> 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800" dirty="0"/>
                  <a:t> capture 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order interactions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800" dirty="0"/>
                  <a:t>An order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polynomial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/>
                  <a:t> captures higher-order nonlinearities (but requires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800" i="1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800" dirty="0"/>
                  <a:t> parameters)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800" dirty="0"/>
                  <a:t>You can mix and match: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sz="2800" dirty="0"/>
                  <a:t>Indicator function is often useful: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Content Placeholder 2 2">
                <a:extLst>
                  <a:ext uri="{FF2B5EF4-FFF2-40B4-BE49-F238E27FC236}">
                    <a16:creationId xmlns:a16="http://schemas.microsoft.com/office/drawing/2014/main" id="{2C2218A7-B05E-4306-9051-2903E8703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946534"/>
                <a:ext cx="11656290" cy="4513926"/>
              </a:xfrm>
              <a:prstGeom prst="rect">
                <a:avLst/>
              </a:prstGeom>
              <a:blipFill>
                <a:blip r:embed="rId2"/>
                <a:stretch>
                  <a:fillRect l="-871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E317877-C910-4692-9437-96B0D545A66A}"/>
              </a:ext>
            </a:extLst>
          </p:cNvPr>
          <p:cNvSpPr txBox="1"/>
          <p:nvPr/>
        </p:nvSpPr>
        <p:spPr>
          <a:xfrm>
            <a:off x="8303818" y="1481727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Returns </a:t>
            </a:r>
            <a:r>
              <a:rPr lang="en-US" b="1" dirty="0" err="1">
                <a:solidFill>
                  <a:srgbClr val="FF0000"/>
                </a:solidFill>
              </a:rPr>
              <a:t>b</a:t>
            </a:r>
            <a:r>
              <a:rPr lang="en-US" b="1" baseline="30000" dirty="0" err="1">
                <a:solidFill>
                  <a:srgbClr val="FF0000"/>
                </a:solidFill>
              </a:rPr>
              <a:t>th</a:t>
            </a:r>
            <a:r>
              <a:rPr lang="en-US" b="1" dirty="0">
                <a:solidFill>
                  <a:srgbClr val="FF0000"/>
                </a:solidFill>
              </a:rPr>
              <a:t> dimension of 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3399D-559A-164F-A8DC-73EFF6EF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D55A6-71FD-9152-26E2-857096E01740}"/>
                  </a:ext>
                </a:extLst>
              </p:cNvPr>
              <p:cNvSpPr txBox="1"/>
              <p:nvPr/>
            </p:nvSpPr>
            <p:spPr>
              <a:xfrm>
                <a:off x="8860801" y="5006942"/>
                <a:ext cx="28718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recall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1  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true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                     0   otherwise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D55A6-71FD-9152-26E2-857096E0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801" y="5006942"/>
                <a:ext cx="2871876" cy="646331"/>
              </a:xfrm>
              <a:prstGeom prst="rect">
                <a:avLst/>
              </a:prstGeom>
              <a:blipFill>
                <a:blip r:embed="rId3"/>
                <a:stretch>
                  <a:fillRect l="-1754" t="-3922" r="-43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32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24136-6F1F-4502-A92A-C71646DD7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883444"/>
            <a:ext cx="10372725" cy="596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3347ED-06C9-4A8F-A620-6F4ADF07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0"/>
            <a:ext cx="12077700" cy="876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01012-7E00-7642-856C-735E50D2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2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DC32-0B61-42A4-9070-D324429F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Polynomial Basis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D47EB-4DDF-445B-83D3-E99ABA4C2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047923"/>
            <a:ext cx="11656290" cy="5818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Create three two-dimensional data points [0,1], [2,3], [4,5]: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BE92F-3C67-4FA1-A328-F7C6F84A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1629814"/>
            <a:ext cx="4600575" cy="1428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7EB2E8-E83E-4F2F-8791-8472F8E9BB66}"/>
              </a:ext>
            </a:extLst>
          </p:cNvPr>
          <p:cNvSpPr txBox="1">
            <a:spLocks/>
          </p:cNvSpPr>
          <p:nvPr/>
        </p:nvSpPr>
        <p:spPr>
          <a:xfrm>
            <a:off x="267855" y="3286156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Compute quadratic features                                     ,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E94329-AE2A-40DA-A855-F9FC49886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199" y="3955149"/>
            <a:ext cx="5181600" cy="1390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C4063E-DD63-46FA-92D7-CA34798A28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9266" y="3296092"/>
            <a:ext cx="3341684" cy="39903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53BF793-ED86-49EC-92CD-884D4A013BF1}"/>
              </a:ext>
            </a:extLst>
          </p:cNvPr>
          <p:cNvSpPr txBox="1">
            <a:spLocks/>
          </p:cNvSpPr>
          <p:nvPr/>
        </p:nvSpPr>
        <p:spPr>
          <a:xfrm>
            <a:off x="267855" y="5626747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These are now our new data and ready to fit a model…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83C7D-4C39-2A48-9152-27386D69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42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6A18-0329-7442-8F88-8BB21A0E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Polynomial Basis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A5790-6D2A-2E43-90BE-D9A61D4E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037" y="1411549"/>
            <a:ext cx="4531447" cy="5153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F21C1-66AE-D347-8373-09A0C90B0500}"/>
              </a:ext>
            </a:extLst>
          </p:cNvPr>
          <p:cNvSpPr txBox="1"/>
          <p:nvPr/>
        </p:nvSpPr>
        <p:spPr>
          <a:xfrm>
            <a:off x="6860037" y="87888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train set and the actual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BAC27-67E8-F34E-9ED0-39F31FE68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1" y="1313895"/>
            <a:ext cx="6586401" cy="2286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02300D-CDA8-2943-A78F-435EAA79BF99}"/>
              </a:ext>
            </a:extLst>
          </p:cNvPr>
          <p:cNvSpPr/>
          <p:nvPr/>
        </p:nvSpPr>
        <p:spPr>
          <a:xfrm>
            <a:off x="35511" y="878889"/>
            <a:ext cx="500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Create a 3-rd order polynomial (cubic) function,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F14E0-7306-024E-BE6E-78005AF1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8358AA-4393-D3B0-FD00-B521C0520B57}"/>
              </a:ext>
            </a:extLst>
          </p:cNvPr>
          <p:cNvSpPr/>
          <p:nvPr/>
        </p:nvSpPr>
        <p:spPr>
          <a:xfrm>
            <a:off x="4329012" y="2142126"/>
            <a:ext cx="2129338" cy="38366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32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9D13-56D9-F24F-86AC-8F0C7098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Polynomial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68B654-3930-4C45-B62F-B6ABD33D58A9}"/>
                  </a:ext>
                </a:extLst>
              </p:cNvPr>
              <p:cNvSpPr txBox="1"/>
              <p:nvPr/>
            </p:nvSpPr>
            <p:spPr>
              <a:xfrm>
                <a:off x="186431" y="781235"/>
                <a:ext cx="48681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Create cubic features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68B654-3930-4C45-B62F-B6ABD33D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1" y="781235"/>
                <a:ext cx="4868128" cy="1200329"/>
              </a:xfrm>
              <a:prstGeom prst="rect">
                <a:avLst/>
              </a:prstGeom>
              <a:blipFill>
                <a:blip r:embed="rId2"/>
                <a:stretch>
                  <a:fillRect l="-1823" t="-4211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1F60A82-0382-DF45-90CB-D9E7CD4F86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431" y="3382645"/>
            <a:ext cx="4857672" cy="298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F68EEB-F21C-BB47-8825-AFE023FB43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411" y="3429000"/>
            <a:ext cx="4857672" cy="297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FDE49-6ACF-8F41-B5B5-F1F68FBD725F}"/>
              </a:ext>
            </a:extLst>
          </p:cNvPr>
          <p:cNvSpPr txBox="1"/>
          <p:nvPr/>
        </p:nvSpPr>
        <p:spPr>
          <a:xfrm>
            <a:off x="186431" y="2870784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 linear regression; plot 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B403E7-56B4-604E-B91B-8B96D4700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533" y="660400"/>
            <a:ext cx="5334000" cy="2768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5B9E8-1751-E741-B354-97CE62F6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94E81-EEAE-C221-5753-D607CEBF9976}"/>
              </a:ext>
            </a:extLst>
          </p:cNvPr>
          <p:cNvSpPr txBox="1"/>
          <p:nvPr/>
        </p:nvSpPr>
        <p:spPr>
          <a:xfrm>
            <a:off x="7571079" y="1547311"/>
            <a:ext cx="4647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turns </a:t>
            </a:r>
            <a:r>
              <a:rPr lang="en-US" sz="1400" dirty="0" err="1">
                <a:solidFill>
                  <a:schemeClr val="accent1"/>
                </a:solidFill>
              </a:rPr>
              <a:t>train_x</a:t>
            </a:r>
            <a:r>
              <a:rPr lang="en-US" sz="1400" dirty="0">
                <a:solidFill>
                  <a:schemeClr val="accent1"/>
                </a:solidFill>
              </a:rPr>
              <a:t> (length 5 array) into a matrix (5 by 1 matrix)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4AEB57-9AE7-9D22-51E8-337F2504C75A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9798518" y="1381399"/>
            <a:ext cx="96274" cy="1659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17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591C-F468-41DE-8AFA-412612A2A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E707D75B-8F70-42C0-8F24-AC08FDB21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797080"/>
            <a:ext cx="11656290" cy="612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Recall the ordinary least squares solution is given by,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D017D-7FE6-4633-AE1B-9F608D9DB0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3805" y="2084811"/>
            <a:ext cx="4532399" cy="524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2B7BD9-DE2B-49CD-ADF9-9DB59709A8BA}"/>
              </a:ext>
            </a:extLst>
          </p:cNvPr>
          <p:cNvSpPr txBox="1"/>
          <p:nvPr/>
        </p:nvSpPr>
        <p:spPr>
          <a:xfrm>
            <a:off x="485273" y="3394902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Design Matrix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( each training input on a column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19FB4-2E57-4CA0-8263-F740C3692132}"/>
              </a:ext>
            </a:extLst>
          </p:cNvPr>
          <p:cNvSpPr txBox="1"/>
          <p:nvPr/>
        </p:nvSpPr>
        <p:spPr>
          <a:xfrm>
            <a:off x="4971277" y="3394902"/>
            <a:ext cx="180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Vector of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Training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667A83-CC57-DB42-8103-24E6C9BB17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23" y="1720075"/>
            <a:ext cx="3297938" cy="1363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B3175D-88D9-7E40-A048-BAE4912A00E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1277" y="1871735"/>
            <a:ext cx="1428496" cy="1060703"/>
          </a:xfrm>
          <a:prstGeom prst="rect">
            <a:avLst/>
          </a:prstGeom>
        </p:spPr>
      </p:pic>
      <p:sp>
        <p:nvSpPr>
          <p:cNvPr id="9" name="Content Placeholder 2 2">
            <a:extLst>
              <a:ext uri="{FF2B5EF4-FFF2-40B4-BE49-F238E27FC236}">
                <a16:creationId xmlns:a16="http://schemas.microsoft.com/office/drawing/2014/main" id="{24C14547-4B72-4CB4-8678-F881A611FE2D}"/>
              </a:ext>
            </a:extLst>
          </p:cNvPr>
          <p:cNvSpPr txBox="1">
            <a:spLocks/>
          </p:cNvSpPr>
          <p:nvPr/>
        </p:nvSpPr>
        <p:spPr>
          <a:xfrm>
            <a:off x="267855" y="4288150"/>
            <a:ext cx="11656290" cy="6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similarly solve in terms of basis functions,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50E609-2ABF-43C6-8AC0-3C3614B6AE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134" y="5438953"/>
            <a:ext cx="4480271" cy="524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FB0CA4-7DA5-7147-8291-EF19FE2B76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25" y="5074215"/>
            <a:ext cx="3992881" cy="13634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C931B-0BC0-DB4C-9986-2B86F004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0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0D49-9692-4E37-AB28-4A10E305C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Piecewise Linear Regression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95A393E2-F156-40BB-A85F-028343F94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135" y="1108364"/>
            <a:ext cx="6524009" cy="87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Decompose the input space into 3 regions with indicator basis functions,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E862E54A-B2C4-480D-B653-CA4C5EB04E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3683" y="1147763"/>
            <a:ext cx="4876800" cy="4562475"/>
            <a:chOff x="2304" y="723"/>
            <a:chExt cx="3072" cy="2874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EDF4C51B-FB16-4BD5-8065-5F4989A27BA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04" y="723"/>
              <a:ext cx="3072" cy="2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603BD606-07F7-4153-8BA3-FFDEDEC32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723"/>
              <a:ext cx="3075" cy="2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Content Placeholder 2 2">
            <a:extLst>
              <a:ext uri="{FF2B5EF4-FFF2-40B4-BE49-F238E27FC236}">
                <a16:creationId xmlns:a16="http://schemas.microsoft.com/office/drawing/2014/main" id="{51E0B770-FBB1-41B1-BD81-239676C8E823}"/>
              </a:ext>
            </a:extLst>
          </p:cNvPr>
          <p:cNvSpPr txBox="1">
            <a:spLocks/>
          </p:cNvSpPr>
          <p:nvPr/>
        </p:nvSpPr>
        <p:spPr>
          <a:xfrm>
            <a:off x="5400135" y="3903423"/>
            <a:ext cx="6524009" cy="87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Fit linear regression model,</a:t>
            </a:r>
          </a:p>
        </p:txBody>
      </p:sp>
      <p:sp>
        <p:nvSpPr>
          <p:cNvPr id="25" name="Content Placeholder 2 2">
            <a:extLst>
              <a:ext uri="{FF2B5EF4-FFF2-40B4-BE49-F238E27FC236}">
                <a16:creationId xmlns:a16="http://schemas.microsoft.com/office/drawing/2014/main" id="{287C6724-CCCB-4F04-9F55-58DD691FF3DD}"/>
              </a:ext>
            </a:extLst>
          </p:cNvPr>
          <p:cNvSpPr txBox="1">
            <a:spLocks/>
          </p:cNvSpPr>
          <p:nvPr/>
        </p:nvSpPr>
        <p:spPr>
          <a:xfrm>
            <a:off x="5400135" y="5406908"/>
            <a:ext cx="6524009" cy="87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Effectively fits 3 linear regressions independently to data in each region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08088-362A-45CC-A2D2-46410C3BD3C6}"/>
              </a:ext>
            </a:extLst>
          </p:cNvPr>
          <p:cNvSpPr txBox="1"/>
          <p:nvPr/>
        </p:nvSpPr>
        <p:spPr>
          <a:xfrm>
            <a:off x="750498" y="5779698"/>
            <a:ext cx="4083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Regression lines are discontinuous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at boundary points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45D269-E192-4956-803D-E545BC296A34}"/>
              </a:ext>
            </a:extLst>
          </p:cNvPr>
          <p:cNvSpPr txBox="1"/>
          <p:nvPr/>
        </p:nvSpPr>
        <p:spPr>
          <a:xfrm>
            <a:off x="1231399" y="871268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[Source: Hastie et al. (2001)]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496AD2-193A-EA49-BB97-DF1E37A5B4B6}"/>
                  </a:ext>
                </a:extLst>
              </p:cNvPr>
              <p:cNvSpPr txBox="1"/>
              <p:nvPr/>
            </p:nvSpPr>
            <p:spPr>
              <a:xfrm>
                <a:off x="5230483" y="2169747"/>
                <a:ext cx="374307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496AD2-193A-EA49-BB97-DF1E37A5B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483" y="2169747"/>
                <a:ext cx="3743076" cy="1569660"/>
              </a:xfrm>
              <a:prstGeom prst="rect">
                <a:avLst/>
              </a:prstGeom>
              <a:blipFill>
                <a:blip r:embed="rId3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7FFC9F-8929-0D43-8F06-9279C06A31F1}"/>
                  </a:ext>
                </a:extLst>
              </p:cNvPr>
              <p:cNvSpPr txBox="1"/>
              <p:nvPr/>
            </p:nvSpPr>
            <p:spPr>
              <a:xfrm>
                <a:off x="8786388" y="2164337"/>
                <a:ext cx="340561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7FFC9F-8929-0D43-8F06-9279C06A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388" y="2164337"/>
                <a:ext cx="3405612" cy="1938992"/>
              </a:xfrm>
              <a:prstGeom prst="rect">
                <a:avLst/>
              </a:prstGeom>
              <a:blipFill>
                <a:blip r:embed="rId4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CA8F81-EAF8-5C47-9FB6-436816F41294}"/>
                  </a:ext>
                </a:extLst>
              </p:cNvPr>
              <p:cNvSpPr txBox="1"/>
              <p:nvPr/>
            </p:nvSpPr>
            <p:spPr>
              <a:xfrm>
                <a:off x="7606096" y="4262451"/>
                <a:ext cx="2360583" cy="1130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CA8F81-EAF8-5C47-9FB6-436816F41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96" y="4262451"/>
                <a:ext cx="2360583" cy="1130631"/>
              </a:xfrm>
              <a:prstGeom prst="rect">
                <a:avLst/>
              </a:prstGeom>
              <a:blipFill>
                <a:blip r:embed="rId5"/>
                <a:stretch>
                  <a:fillRect l="-19355"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EE0EF-5B6E-FA4D-AF92-E11A9D9A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0D49-9692-4E37-AB28-4A10E305C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Piecewise Linear Regression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95A393E2-F156-40BB-A85F-028343F94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135" y="1358531"/>
            <a:ext cx="6524009" cy="87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Enforce constraint that lines agree at boundary points,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E862E54A-B2C4-480D-B653-CA4C5EB04E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3683" y="1147763"/>
            <a:ext cx="4876800" cy="4562475"/>
            <a:chOff x="2304" y="723"/>
            <a:chExt cx="3072" cy="2874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EDF4C51B-FB16-4BD5-8065-5F4989A27BA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04" y="723"/>
              <a:ext cx="3072" cy="2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603BD606-07F7-4153-8BA3-FFDEDEC32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723"/>
              <a:ext cx="3075" cy="2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7AD7C31-75BF-466A-99E2-54C8C82006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2202" y="2438915"/>
            <a:ext cx="2731389" cy="1948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 2 2">
                <a:extLst>
                  <a:ext uri="{FF2B5EF4-FFF2-40B4-BE49-F238E27FC236}">
                    <a16:creationId xmlns:a16="http://schemas.microsoft.com/office/drawing/2014/main" id="{287C6724-CCCB-4F04-9F55-58DD691FF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135" y="4680063"/>
                <a:ext cx="6524009" cy="8798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/>
                  <a:t>. </a:t>
                </a:r>
                <a:br>
                  <a:rPr lang="en-US" sz="2800" dirty="0"/>
                </a:br>
                <a:r>
                  <a:rPr lang="en-US" sz="2800" dirty="0"/>
                  <a:t>I.e., the positive part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Content Placeholder 2 2 2">
                <a:extLst>
                  <a:ext uri="{FF2B5EF4-FFF2-40B4-BE49-F238E27FC236}">
                    <a16:creationId xmlns:a16="http://schemas.microsoft.com/office/drawing/2014/main" id="{287C6724-CCCB-4F04-9F55-58DD691FF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5" y="4680063"/>
                <a:ext cx="6524009" cy="879827"/>
              </a:xfrm>
              <a:prstGeom prst="rect">
                <a:avLst/>
              </a:prstGeom>
              <a:blipFill>
                <a:blip r:embed="rId6"/>
                <a:stretch>
                  <a:fillRect t="-11429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2E7AD3F-AF9E-4C72-90A8-9B852C7D8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02" y="1211959"/>
            <a:ext cx="4833257" cy="4468586"/>
          </a:xfrm>
          <a:prstGeom prst="rect">
            <a:avLst/>
          </a:prstGeom>
        </p:spPr>
      </p:pic>
      <p:sp>
        <p:nvSpPr>
          <p:cNvPr id="22" name="Content Placeholder 2 1">
            <a:extLst>
              <a:ext uri="{FF2B5EF4-FFF2-40B4-BE49-F238E27FC236}">
                <a16:creationId xmlns:a16="http://schemas.microsoft.com/office/drawing/2014/main" id="{28508A60-05D6-4502-A8D1-C781E66CAFD1}"/>
              </a:ext>
            </a:extLst>
          </p:cNvPr>
          <p:cNvSpPr txBox="1">
            <a:spLocks/>
          </p:cNvSpPr>
          <p:nvPr/>
        </p:nvSpPr>
        <p:spPr>
          <a:xfrm>
            <a:off x="348921" y="5852791"/>
            <a:ext cx="11575224" cy="657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FF0000"/>
                </a:solidFill>
              </a:rPr>
              <a:t>An improvement, but generally prefer </a:t>
            </a:r>
            <a:r>
              <a:rPr lang="en-US" sz="2800" b="1" i="1" dirty="0">
                <a:solidFill>
                  <a:srgbClr val="FF0000"/>
                </a:solidFill>
              </a:rPr>
              <a:t>smoother</a:t>
            </a:r>
            <a:r>
              <a:rPr lang="en-US" sz="2800" b="1" dirty="0">
                <a:solidFill>
                  <a:srgbClr val="FF0000"/>
                </a:solidFill>
              </a:rPr>
              <a:t> functions…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BDE42-EE60-4DBA-9D57-42A78866CC0F}"/>
              </a:ext>
            </a:extLst>
          </p:cNvPr>
          <p:cNvSpPr txBox="1"/>
          <p:nvPr/>
        </p:nvSpPr>
        <p:spPr>
          <a:xfrm>
            <a:off x="1231399" y="871268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[Source: Hastie et al. (2001)]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63E91C-4366-6340-B821-DD5A74F59847}"/>
                  </a:ext>
                </a:extLst>
              </p:cNvPr>
              <p:cNvSpPr txBox="1"/>
              <p:nvPr/>
            </p:nvSpPr>
            <p:spPr>
              <a:xfrm>
                <a:off x="8839325" y="3525335"/>
                <a:ext cx="3084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&lt;: activated only after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63E91C-4366-6340-B821-DD5A74F59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325" y="3525335"/>
                <a:ext cx="3084819" cy="369332"/>
              </a:xfrm>
              <a:prstGeom prst="rect">
                <a:avLst/>
              </a:prstGeom>
              <a:blipFill>
                <a:blip r:embed="rId8"/>
                <a:stretch>
                  <a:fillRect l="-164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5F1BC9-FD12-9541-8521-6273C23C7F40}"/>
                  </a:ext>
                </a:extLst>
              </p:cNvPr>
              <p:cNvSpPr txBox="1"/>
              <p:nvPr/>
            </p:nvSpPr>
            <p:spPr>
              <a:xfrm>
                <a:off x="8839325" y="4066913"/>
                <a:ext cx="3155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&lt;: activated only after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5F1BC9-FD12-9541-8521-6273C23C7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325" y="4066913"/>
                <a:ext cx="3155544" cy="369332"/>
              </a:xfrm>
              <a:prstGeom prst="rect">
                <a:avLst/>
              </a:prstGeom>
              <a:blipFill>
                <a:blip r:embed="rId9"/>
                <a:stretch>
                  <a:fillRect l="-160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1A23A-02A7-8341-B435-F4A453C16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7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212AFD1-445F-4679-A4F8-E8C7C7E7C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47" y="312511"/>
            <a:ext cx="3570256" cy="33558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583EA5-2FD5-4246-9347-89BA6B87B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90" y="299574"/>
            <a:ext cx="3694981" cy="33987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2BFAA3-0787-4BB3-AB38-B47F6BE5A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61" y="3429000"/>
            <a:ext cx="3523484" cy="32623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8144AD-8024-4BCA-9B8A-B2628C084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933" y="3345631"/>
            <a:ext cx="3523484" cy="33636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38B427-6E2D-45E0-A07B-3DF4523D2D1E}"/>
              </a:ext>
            </a:extLst>
          </p:cNvPr>
          <p:cNvSpPr txBox="1"/>
          <p:nvPr/>
        </p:nvSpPr>
        <p:spPr>
          <a:xfrm>
            <a:off x="0" y="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[Source: Hastie et al. (2001)]</a:t>
            </a:r>
          </a:p>
        </p:txBody>
      </p:sp>
      <p:sp>
        <p:nvSpPr>
          <p:cNvPr id="37" name="Content Placeholder 2 1">
            <a:extLst>
              <a:ext uri="{FF2B5EF4-FFF2-40B4-BE49-F238E27FC236}">
                <a16:creationId xmlns:a16="http://schemas.microsoft.com/office/drawing/2014/main" id="{FB5D23F8-8811-4DD3-A5D6-A38DE0AD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171" y="636834"/>
            <a:ext cx="4030973" cy="15054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Replace linear basis functions with polynomial,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D014D07-B5E6-4F63-9505-D935A24F17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914" y="2042591"/>
            <a:ext cx="3672439" cy="92824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4EBAE5B-65B2-447A-853D-39E146F649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2962" y="3196866"/>
            <a:ext cx="2731390" cy="1002932"/>
          </a:xfrm>
          <a:prstGeom prst="rect">
            <a:avLst/>
          </a:prstGeom>
        </p:spPr>
      </p:pic>
      <p:sp>
        <p:nvSpPr>
          <p:cNvPr id="47" name="Content Placeholder 2 1">
            <a:extLst>
              <a:ext uri="{FF2B5EF4-FFF2-40B4-BE49-F238E27FC236}">
                <a16:creationId xmlns:a16="http://schemas.microsoft.com/office/drawing/2014/main" id="{098BC42B-1689-41E1-899E-BA6BAB6FFA99}"/>
              </a:ext>
            </a:extLst>
          </p:cNvPr>
          <p:cNvSpPr txBox="1">
            <a:spLocks/>
          </p:cNvSpPr>
          <p:nvPr/>
        </p:nvSpPr>
        <p:spPr>
          <a:xfrm>
            <a:off x="7893171" y="4570478"/>
            <a:ext cx="4030973" cy="182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Additional constraints ensure smooth 1</a:t>
            </a:r>
            <a:r>
              <a:rPr lang="en-US" sz="2800" baseline="30000" dirty="0"/>
              <a:t>st</a:t>
            </a:r>
            <a:r>
              <a:rPr lang="en-US" sz="2800" dirty="0"/>
              <a:t> and 2</a:t>
            </a:r>
            <a:r>
              <a:rPr lang="en-US" sz="2800" baseline="30000" dirty="0"/>
              <a:t>nd</a:t>
            </a:r>
            <a:r>
              <a:rPr lang="en-US" sz="2800" dirty="0"/>
              <a:t> derivatives at boundaries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8F832B-E842-CF41-85C5-FCB59F89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101E-A2AA-4562-B543-E7A796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45BD-3694-4851-B222-C5548CAAB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Basis Functions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Support Vector Machine Classifier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Kernels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0B114-33D2-114A-ADCA-758D2FD0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88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47CC-6DD5-461C-B1B4-952CF77E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Splines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B0E838E-4F48-40F9-85C8-AE323DF03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7436" y="1234435"/>
            <a:ext cx="5852172" cy="4389129"/>
          </a:xfrm>
        </p:spPr>
      </p:pic>
      <p:sp>
        <p:nvSpPr>
          <p:cNvPr id="6" name="Content Placeholder 2 1">
            <a:extLst>
              <a:ext uri="{FF2B5EF4-FFF2-40B4-BE49-F238E27FC236}">
                <a16:creationId xmlns:a16="http://schemas.microsoft.com/office/drawing/2014/main" id="{F6378F41-DCB1-426B-A3D6-E25D853DD297}"/>
              </a:ext>
            </a:extLst>
          </p:cNvPr>
          <p:cNvSpPr txBox="1">
            <a:spLocks/>
          </p:cNvSpPr>
          <p:nvPr/>
        </p:nvSpPr>
        <p:spPr>
          <a:xfrm>
            <a:off x="5978635" y="1536664"/>
            <a:ext cx="5584759" cy="1302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These piecewise regression functions are called </a:t>
            </a:r>
            <a:r>
              <a:rPr lang="en-US" sz="2800" i="1" dirty="0"/>
              <a:t>splines</a:t>
            </a:r>
            <a:endParaRPr lang="en-US" sz="2800" dirty="0"/>
          </a:p>
        </p:txBody>
      </p:sp>
      <p:sp>
        <p:nvSpPr>
          <p:cNvPr id="7" name="Content Placeholder 2 1">
            <a:extLst>
              <a:ext uri="{FF2B5EF4-FFF2-40B4-BE49-F238E27FC236}">
                <a16:creationId xmlns:a16="http://schemas.microsoft.com/office/drawing/2014/main" id="{D1E47BDF-75BE-4684-A64A-12B7CACC8784}"/>
              </a:ext>
            </a:extLst>
          </p:cNvPr>
          <p:cNvSpPr txBox="1">
            <a:spLocks/>
          </p:cNvSpPr>
          <p:nvPr/>
        </p:nvSpPr>
        <p:spPr>
          <a:xfrm>
            <a:off x="5350029" y="2929079"/>
            <a:ext cx="6841972" cy="1302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Supported in Scikit-Learn</a:t>
            </a:r>
            <a:br>
              <a:rPr lang="en-US" sz="2800" dirty="0"/>
            </a:b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preprocessing.SplineTransformer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FAEEF8-41B5-4DD3-83FC-EB1D26EF3724}"/>
              </a:ext>
            </a:extLst>
          </p:cNvPr>
          <p:cNvSpPr/>
          <p:nvPr/>
        </p:nvSpPr>
        <p:spPr>
          <a:xfrm>
            <a:off x="4121624" y="3022979"/>
            <a:ext cx="914506" cy="2763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FEE687-3FD6-4EB8-BE44-675F0B271687}"/>
              </a:ext>
            </a:extLst>
          </p:cNvPr>
          <p:cNvSpPr/>
          <p:nvPr/>
        </p:nvSpPr>
        <p:spPr>
          <a:xfrm>
            <a:off x="595441" y="3022979"/>
            <a:ext cx="914506" cy="2763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AAEF1D-BF98-4AB9-92B5-F062DEDA3951}"/>
              </a:ext>
            </a:extLst>
          </p:cNvPr>
          <p:cNvCxnSpPr>
            <a:stCxn id="8" idx="6"/>
          </p:cNvCxnSpPr>
          <p:nvPr/>
        </p:nvCxnSpPr>
        <p:spPr>
          <a:xfrm>
            <a:off x="5036130" y="4404815"/>
            <a:ext cx="942505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 1">
            <a:extLst>
              <a:ext uri="{FF2B5EF4-FFF2-40B4-BE49-F238E27FC236}">
                <a16:creationId xmlns:a16="http://schemas.microsoft.com/office/drawing/2014/main" id="{A95042A7-E3A7-47A6-B1A0-CB235C747F00}"/>
              </a:ext>
            </a:extLst>
          </p:cNvPr>
          <p:cNvSpPr txBox="1">
            <a:spLocks/>
          </p:cNvSpPr>
          <p:nvPr/>
        </p:nvSpPr>
        <p:spPr>
          <a:xfrm>
            <a:off x="5978635" y="4225616"/>
            <a:ext cx="5584759" cy="2523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Caution</a:t>
            </a:r>
            <a:r>
              <a:rPr lang="en-US" sz="2800" dirty="0"/>
              <a:t> Polynomial basis functions often yield poor out-of-sample predictions with higher order producing more extreme predictions</a:t>
            </a:r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9DDDF5-BEA9-B443-9636-C5E8237B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9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97BD-DB97-404C-B7ED-2AC7A067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E528-2120-4627-AF02-156B4E74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 the first step in data science involves </a:t>
            </a:r>
            <a:r>
              <a:rPr lang="en-US" i="1" dirty="0"/>
              <a:t>preprocessing</a:t>
            </a:r>
            <a:r>
              <a:rPr lang="en-US" dirty="0"/>
              <a:t> or transforming data in some way</a:t>
            </a:r>
          </a:p>
          <a:p>
            <a:pPr lvl="1"/>
            <a:r>
              <a:rPr lang="en-US" dirty="0"/>
              <a:t>Filling in missing values (imputation)</a:t>
            </a:r>
          </a:p>
          <a:p>
            <a:pPr lvl="1"/>
            <a:r>
              <a:rPr lang="en-US" dirty="0"/>
              <a:t>Centering / normalizing / standardizing</a:t>
            </a:r>
          </a:p>
          <a:p>
            <a:pPr lvl="1"/>
            <a:r>
              <a:rPr lang="en-US" dirty="0"/>
              <a:t>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then fit our models to this preprocessed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One way to view preprocessing is simply as computing some basis function        , nothing more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416D6-7B33-46B7-9505-23A53264F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740" y="5372101"/>
            <a:ext cx="731622" cy="4048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7F6EF-C7C0-C440-900D-B4D40CBB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29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D7FF-ABA4-468D-85C3-9195522D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834D8-F0CE-4D8C-9452-FB1B3E12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184637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 More flexible modeling that is nonlinear in the original data</a:t>
            </a:r>
          </a:p>
          <a:p>
            <a:r>
              <a:rPr lang="en-US" dirty="0"/>
              <a:t> Increases model expressivity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9FC789-6654-4E7F-808C-15C0C2486D2C}"/>
              </a:ext>
            </a:extLst>
          </p:cNvPr>
          <p:cNvSpPr txBox="1">
            <a:spLocks/>
          </p:cNvSpPr>
          <p:nvPr/>
        </p:nvSpPr>
        <p:spPr>
          <a:xfrm>
            <a:off x="267855" y="3346597"/>
            <a:ext cx="11656290" cy="2924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 Typically requires </a:t>
            </a:r>
            <a:r>
              <a:rPr lang="en-US" b="1" dirty="0"/>
              <a:t>more parameters</a:t>
            </a:r>
            <a:r>
              <a:rPr lang="en-US" dirty="0"/>
              <a:t> to be learned</a:t>
            </a:r>
          </a:p>
          <a:p>
            <a:r>
              <a:rPr lang="en-US" dirty="0"/>
              <a:t> More sensitive to </a:t>
            </a:r>
            <a:r>
              <a:rPr lang="en-US" b="1" dirty="0"/>
              <a:t>overfitting</a:t>
            </a:r>
            <a:r>
              <a:rPr lang="en-US" dirty="0"/>
              <a:t> training data (due to expressivity)</a:t>
            </a:r>
          </a:p>
          <a:p>
            <a:r>
              <a:rPr lang="en-US" dirty="0"/>
              <a:t> Requires more </a:t>
            </a:r>
            <a:r>
              <a:rPr lang="en-US" b="1" dirty="0"/>
              <a:t>regularization</a:t>
            </a:r>
            <a:r>
              <a:rPr lang="en-US" dirty="0"/>
              <a:t> to avoid overfitting</a:t>
            </a:r>
          </a:p>
          <a:p>
            <a:r>
              <a:rPr lang="en-US" dirty="0"/>
              <a:t> Need to find </a:t>
            </a:r>
            <a:r>
              <a:rPr lang="en-US" i="1" dirty="0"/>
              <a:t>good</a:t>
            </a:r>
            <a:r>
              <a:rPr lang="en-US" dirty="0"/>
              <a:t> basis functions (feature engineering)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E4909-2903-B848-90E4-0CC2086C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4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101E-A2AA-4562-B543-E7A796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45BD-3694-4851-B222-C5548CAAB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Basis Functions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Support Vector Machine Classifier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Kernels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CE863-97DD-0741-AFC3-BC9232A6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1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0C839-1090-4A22-869E-4B3550AC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Decision Boundary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D0468D1-8CF3-42B8-8475-0492296357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778199"/>
              </p:ext>
            </p:extLst>
          </p:nvPr>
        </p:nvGraphicFramePr>
        <p:xfrm>
          <a:off x="3423555" y="1843086"/>
          <a:ext cx="4539561" cy="4500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733120" imgH="11631600" progId="">
                  <p:embed/>
                </p:oleObj>
              </mc:Choice>
              <mc:Fallback>
                <p:oleObj r:id="rId2" imgW="11733120" imgH="11631600" progId="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BD0468D1-8CF3-42B8-8475-0492296357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23555" y="1843086"/>
                        <a:ext cx="4539561" cy="4500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14F88F-F760-43B2-967E-101B8AC37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720725"/>
            <a:ext cx="11656290" cy="98352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800" i="1" dirty="0"/>
              <a:t>Forget about the ‘regression’ point of view for now.. </a:t>
            </a:r>
          </a:p>
          <a:p>
            <a:pPr marL="0" indent="0" algn="ctr">
              <a:buNone/>
            </a:pPr>
            <a:r>
              <a:rPr lang="en-US" sz="2800" i="1" dirty="0"/>
              <a:t>At the end of the day, we just want a line that separates the two classes well.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57047-3C7B-4CB5-8CFD-EADEA37EB971}"/>
              </a:ext>
            </a:extLst>
          </p:cNvPr>
          <p:cNvSpPr txBox="1"/>
          <p:nvPr/>
        </p:nvSpPr>
        <p:spPr>
          <a:xfrm>
            <a:off x="55606" y="6507639"/>
            <a:ext cx="3890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 Source: </a:t>
            </a:r>
            <a:r>
              <a:rPr lang="en-US" sz="1400" dirty="0">
                <a:hlinkClick r:id="rId4"/>
              </a:rPr>
              <a:t>http://www-bcf.usc.edu/~gareth/ISL/</a:t>
            </a:r>
            <a:r>
              <a:rPr lang="en-US" sz="1400" dirty="0"/>
              <a:t> 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31DF4-C378-8548-9942-F24233026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51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0C839-1090-4A22-869E-4B3550AC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Decision Boundary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C968191-8655-40B7-9910-1DAC03ADB1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596891"/>
              </p:ext>
            </p:extLst>
          </p:nvPr>
        </p:nvGraphicFramePr>
        <p:xfrm>
          <a:off x="799624" y="1582788"/>
          <a:ext cx="5032765" cy="5173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314080" imgH="11631600" progId="">
                  <p:embed/>
                </p:oleObj>
              </mc:Choice>
              <mc:Fallback>
                <p:oleObj r:id="rId2" imgW="11314080" imgH="11631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9624" y="1582788"/>
                        <a:ext cx="5032765" cy="5173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0BFD91-4418-4211-8517-C9A55A5F35B9}"/>
              </a:ext>
            </a:extLst>
          </p:cNvPr>
          <p:cNvSpPr txBox="1">
            <a:spLocks/>
          </p:cNvSpPr>
          <p:nvPr/>
        </p:nvSpPr>
        <p:spPr>
          <a:xfrm>
            <a:off x="267855" y="745654"/>
            <a:ext cx="11656290" cy="983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Note: Any boundary that separates classes is equivalently good on training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E1A934-12EA-4F10-B694-FE59DC357750}"/>
              </a:ext>
            </a:extLst>
          </p:cNvPr>
          <p:cNvSpPr txBox="1"/>
          <p:nvPr/>
        </p:nvSpPr>
        <p:spPr>
          <a:xfrm>
            <a:off x="55606" y="6507639"/>
            <a:ext cx="3890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 Source: </a:t>
            </a:r>
            <a:r>
              <a:rPr lang="en-US" sz="1400" dirty="0">
                <a:hlinkClick r:id="rId4"/>
              </a:rPr>
              <a:t>http://www-bcf.usc.edu/~gareth/ISL/</a:t>
            </a:r>
            <a:r>
              <a:rPr lang="en-US" sz="1400" dirty="0"/>
              <a:t> 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F5399-A9A4-6D48-B633-DF299AA239DC}"/>
              </a:ext>
            </a:extLst>
          </p:cNvPr>
          <p:cNvSpPr txBox="1"/>
          <p:nvPr/>
        </p:nvSpPr>
        <p:spPr>
          <a:xfrm>
            <a:off x="6252519" y="2871914"/>
            <a:ext cx="548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Q: but if you have to choose one, which one will you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85E2-A8EC-B94E-B819-4B3B853A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2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76DA-AEFF-416C-B290-89457A86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Classifier Margin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41B32-B3F2-4205-BD58-B628251163F4}"/>
              </a:ext>
            </a:extLst>
          </p:cNvPr>
          <p:cNvSpPr txBox="1"/>
          <p:nvPr/>
        </p:nvSpPr>
        <p:spPr>
          <a:xfrm>
            <a:off x="55606" y="6507639"/>
            <a:ext cx="3890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 Source: </a:t>
            </a:r>
            <a:r>
              <a:rPr lang="en-US" sz="1400" dirty="0">
                <a:hlinkClick r:id="rId2"/>
              </a:rPr>
              <a:t>http://www-bcf.usc.edu/~gareth/ISL/</a:t>
            </a:r>
            <a:r>
              <a:rPr lang="en-US" sz="1400" dirty="0"/>
              <a:t> 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E3CEF5-8663-4F6B-BA87-658664274C36}"/>
              </a:ext>
            </a:extLst>
          </p:cNvPr>
          <p:cNvSpPr txBox="1">
            <a:spLocks/>
          </p:cNvSpPr>
          <p:nvPr/>
        </p:nvSpPr>
        <p:spPr>
          <a:xfrm>
            <a:off x="5492577" y="858725"/>
            <a:ext cx="6431567" cy="131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The </a:t>
            </a:r>
            <a:r>
              <a:rPr lang="en-US" sz="2800" b="1" i="1" dirty="0"/>
              <a:t>margin</a:t>
            </a:r>
            <a:r>
              <a:rPr lang="en-US" sz="2800" i="1" dirty="0"/>
              <a:t> measures minimum distance between each class and the decision boundary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63BE860-1A35-4B63-B91A-A351B3F4E5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6" y="674983"/>
            <a:ext cx="4751609" cy="466813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15FB08-FD41-4D04-88ED-BEAA7F02AEB7}"/>
              </a:ext>
            </a:extLst>
          </p:cNvPr>
          <p:cNvSpPr txBox="1">
            <a:spLocks/>
          </p:cNvSpPr>
          <p:nvPr/>
        </p:nvSpPr>
        <p:spPr>
          <a:xfrm>
            <a:off x="5233087" y="2267963"/>
            <a:ext cx="6691058" cy="131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Observation </a:t>
            </a:r>
            <a:r>
              <a:rPr lang="en-US" sz="2800" dirty="0"/>
              <a:t>Decision boundaries with larger margins are more likely to generalize to unseen data</a:t>
            </a:r>
            <a:endParaRPr lang="en-US" sz="28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CCE798-EE91-4E64-8E3C-3C2FB576D6DA}"/>
              </a:ext>
            </a:extLst>
          </p:cNvPr>
          <p:cNvSpPr txBox="1">
            <a:spLocks/>
          </p:cNvSpPr>
          <p:nvPr/>
        </p:nvSpPr>
        <p:spPr>
          <a:xfrm>
            <a:off x="5233087" y="3973195"/>
            <a:ext cx="6691058" cy="90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Idea</a:t>
            </a:r>
            <a:r>
              <a:rPr lang="en-US" sz="2800" dirty="0"/>
              <a:t> Learn the classifier with the largest margin that still separates the data…</a:t>
            </a:r>
            <a:endParaRPr lang="en-US" sz="28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BEB132-621A-4ACE-B6BA-47C2AD564213}"/>
              </a:ext>
            </a:extLst>
          </p:cNvPr>
          <p:cNvSpPr txBox="1">
            <a:spLocks/>
          </p:cNvSpPr>
          <p:nvPr/>
        </p:nvSpPr>
        <p:spPr>
          <a:xfrm>
            <a:off x="5233087" y="5214549"/>
            <a:ext cx="6691058" cy="74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…we call this a </a:t>
            </a:r>
            <a:r>
              <a:rPr lang="en-US" sz="2800" b="1" i="1" u="sng" dirty="0"/>
              <a:t>max-margin classifier</a:t>
            </a:r>
            <a:endParaRPr lang="en-US" sz="2800" b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C4560-F4BD-DA46-992B-DEA85722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76DA-AEFF-416C-B290-89457A86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Max-Margin Classifier (Linear </a:t>
            </a:r>
            <a:r>
              <a:rPr lang="en-US" dirty="0" err="1"/>
              <a:t>Seperable</a:t>
            </a:r>
            <a:r>
              <a:rPr lang="en-US" dirty="0"/>
              <a:t> Case)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41B32-B3F2-4205-BD58-B628251163F4}"/>
              </a:ext>
            </a:extLst>
          </p:cNvPr>
          <p:cNvSpPr txBox="1"/>
          <p:nvPr/>
        </p:nvSpPr>
        <p:spPr>
          <a:xfrm>
            <a:off x="55606" y="6507639"/>
            <a:ext cx="3890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 Source: </a:t>
            </a:r>
            <a:r>
              <a:rPr lang="en-US" sz="1400" dirty="0">
                <a:hlinkClick r:id="rId2"/>
              </a:rPr>
              <a:t>http://www-bcf.usc.edu/~gareth/ISL/</a:t>
            </a:r>
            <a:r>
              <a:rPr lang="en-US" sz="1400" dirty="0"/>
              <a:t> ]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63BE860-1A35-4B63-B91A-A351B3F4E5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5" y="1164259"/>
            <a:ext cx="4751609" cy="4668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F48C5B-E085-1F4B-84BF-F0F9C61C18C4}"/>
              </a:ext>
            </a:extLst>
          </p:cNvPr>
          <p:cNvSpPr txBox="1"/>
          <p:nvPr/>
        </p:nvSpPr>
        <p:spPr>
          <a:xfrm>
            <a:off x="5532582" y="1237673"/>
            <a:ext cx="61606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now, let’s focus on the case where the data is </a:t>
            </a:r>
            <a:r>
              <a:rPr lang="en-US" sz="2400" b="1" dirty="0"/>
              <a:t>linearly separable</a:t>
            </a:r>
          </a:p>
          <a:p>
            <a:endParaRPr lang="en-US" sz="2400" dirty="0"/>
          </a:p>
          <a:p>
            <a:r>
              <a:rPr lang="en-US" sz="2400" dirty="0"/>
              <a:t>(Otherwise, there is no margin to talk about!)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D4574-1034-CC43-B74C-28A6E0D6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56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7E381-5EEE-4650-9219-874E7F58CE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3647" y="705788"/>
            <a:ext cx="5556422" cy="4621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207F6-D485-4C8B-9AAB-D581B49F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Max-Margin Classifier (Linear Separable Case)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1B214E0C-56D6-4A21-8A2F-544956A04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48" y="856568"/>
            <a:ext cx="11656290" cy="581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Recall that the linear model is given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93C50F-02C9-8047-B364-87BE27190E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1337" y="1429490"/>
            <a:ext cx="2432854" cy="40499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1DCA35D-CC00-4065-B756-B36FB91F05D1}"/>
              </a:ext>
            </a:extLst>
          </p:cNvPr>
          <p:cNvGrpSpPr/>
          <p:nvPr/>
        </p:nvGrpSpPr>
        <p:grpSpPr>
          <a:xfrm>
            <a:off x="271848" y="2123135"/>
            <a:ext cx="6682821" cy="864560"/>
            <a:chOff x="267855" y="2374931"/>
            <a:chExt cx="6682821" cy="864560"/>
          </a:xfrm>
        </p:grpSpPr>
        <p:sp>
          <p:nvSpPr>
            <p:cNvPr id="8" name="Content Placeholder 2 2 1">
              <a:extLst>
                <a:ext uri="{FF2B5EF4-FFF2-40B4-BE49-F238E27FC236}">
                  <a16:creationId xmlns:a16="http://schemas.microsoft.com/office/drawing/2014/main" id="{E686069B-27CC-4821-B4B0-A5381DFB41F9}"/>
                </a:ext>
              </a:extLst>
            </p:cNvPr>
            <p:cNvSpPr txBox="1">
              <a:spLocks/>
            </p:cNvSpPr>
            <p:nvPr/>
          </p:nvSpPr>
          <p:spPr>
            <a:xfrm>
              <a:off x="267855" y="2374931"/>
              <a:ext cx="6682821" cy="8645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Let classes be              so classification rule is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2F5834-1FC6-4088-9105-4F648E51B50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7315" y="2433275"/>
              <a:ext cx="954172" cy="30996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0BE7F-1456-BD44-B8B3-C0C21D9308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189" y="2682597"/>
            <a:ext cx="3860288" cy="957989"/>
          </a:xfrm>
          <a:prstGeom prst="rect">
            <a:avLst/>
          </a:prstGeom>
        </p:spPr>
      </p:pic>
      <p:sp>
        <p:nvSpPr>
          <p:cNvPr id="20" name="Content Placeholder 2 2 2 2">
            <a:extLst>
              <a:ext uri="{FF2B5EF4-FFF2-40B4-BE49-F238E27FC236}">
                <a16:creationId xmlns:a16="http://schemas.microsoft.com/office/drawing/2014/main" id="{4FFE484F-CD65-49C4-B3A2-A16FE04D35DB}"/>
              </a:ext>
            </a:extLst>
          </p:cNvPr>
          <p:cNvSpPr txBox="1">
            <a:spLocks/>
          </p:cNvSpPr>
          <p:nvPr/>
        </p:nvSpPr>
        <p:spPr>
          <a:xfrm>
            <a:off x="271848" y="5465253"/>
            <a:ext cx="11501956" cy="59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4A36DC-3F83-4DE9-A094-1760BE294B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210" y="5489611"/>
            <a:ext cx="3890096" cy="4374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C1BA885-B7AA-4E03-B5BC-1F21E7907477}"/>
              </a:ext>
            </a:extLst>
          </p:cNvPr>
          <p:cNvSpPr/>
          <p:nvPr/>
        </p:nvSpPr>
        <p:spPr>
          <a:xfrm rot="18314677">
            <a:off x="7430954" y="1944745"/>
            <a:ext cx="395416" cy="388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ED706-3422-4F41-B38F-D895A74E08DC}"/>
              </a:ext>
            </a:extLst>
          </p:cNvPr>
          <p:cNvSpPr/>
          <p:nvPr/>
        </p:nvSpPr>
        <p:spPr>
          <a:xfrm rot="18314677">
            <a:off x="7819824" y="1664005"/>
            <a:ext cx="336125" cy="372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EBBD81-C1B1-4483-ACB3-38BF2879EC5F}"/>
              </a:ext>
            </a:extLst>
          </p:cNvPr>
          <p:cNvSpPr/>
          <p:nvPr/>
        </p:nvSpPr>
        <p:spPr>
          <a:xfrm rot="18314677">
            <a:off x="10300194" y="4465127"/>
            <a:ext cx="444051" cy="590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EB40540-E74C-4D64-AA71-B1BDE5846F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0194" y="4511849"/>
            <a:ext cx="359714" cy="35361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03F684E-A2B8-284A-9A66-B6EBA7CDD9A5}"/>
              </a:ext>
            </a:extLst>
          </p:cNvPr>
          <p:cNvGrpSpPr/>
          <p:nvPr/>
        </p:nvGrpSpPr>
        <p:grpSpPr>
          <a:xfrm>
            <a:off x="200253" y="3758923"/>
            <a:ext cx="11573551" cy="2542999"/>
            <a:chOff x="271849" y="3953697"/>
            <a:chExt cx="11573551" cy="2542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ontent Placeholder 2 2 2 1">
                  <a:extLst>
                    <a:ext uri="{FF2B5EF4-FFF2-40B4-BE49-F238E27FC236}">
                      <a16:creationId xmlns:a16="http://schemas.microsoft.com/office/drawing/2014/main" id="{15826289-5735-42F3-A5CB-6EE470CFEF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1849" y="3953697"/>
                  <a:ext cx="7467018" cy="13912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2400" dirty="0"/>
                    <a:t>Decision boundary is now at f(x) = 0 and distance of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2400" dirty="0"/>
                    <a:t> to the decision boundary (margin) is</a:t>
                  </a:r>
                </a:p>
              </p:txBody>
            </p:sp>
          </mc:Choice>
          <mc:Fallback xmlns="">
            <p:sp>
              <p:nvSpPr>
                <p:cNvPr id="16" name="Content Placeholder 2 2 2 1">
                  <a:extLst>
                    <a:ext uri="{FF2B5EF4-FFF2-40B4-BE49-F238E27FC236}">
                      <a16:creationId xmlns:a16="http://schemas.microsoft.com/office/drawing/2014/main" id="{15826289-5735-42F3-A5CB-6EE470CFE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849" y="3953697"/>
                  <a:ext cx="7467018" cy="1391261"/>
                </a:xfrm>
                <a:prstGeom prst="rect">
                  <a:avLst/>
                </a:prstGeom>
                <a:blipFill>
                  <a:blip r:embed="rId15"/>
                  <a:stretch>
                    <a:fillRect l="-1188" t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3D8EDDF-575C-F043-BDDA-F05FEE57062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2144" y="4810265"/>
              <a:ext cx="852538" cy="72441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3BBA31-D489-429E-B849-9D47B6CF0168}"/>
                </a:ext>
              </a:extLst>
            </p:cNvPr>
            <p:cNvSpPr txBox="1"/>
            <p:nvPr/>
          </p:nvSpPr>
          <p:spPr>
            <a:xfrm>
              <a:off x="7569871" y="5573366"/>
              <a:ext cx="42755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Distance from a </a:t>
              </a:r>
              <a:br>
                <a:rPr lang="en-US" i="1" dirty="0"/>
              </a:br>
              <a:r>
                <a:rPr lang="en-US" i="1" dirty="0"/>
                <a:t>point to a plane</a:t>
              </a:r>
              <a:r>
                <a:rPr lang="en-US" dirty="0"/>
                <a:t> equation:</a:t>
              </a:r>
            </a:p>
            <a:p>
              <a:pPr algn="ctr"/>
              <a:r>
                <a:rPr lang="en-US" dirty="0">
                  <a:hlinkClick r:id="rId17"/>
                </a:rPr>
                <a:t>wiki/Distance_from_a_point_to_a_plane</a:t>
              </a:r>
              <a:endParaRPr lang="en-US" dirty="0"/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FEB8685-AAC2-6E4D-A95C-84274618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1F2066-C44F-024C-A05A-0784C0447453}"/>
                  </a:ext>
                </a:extLst>
              </p:cNvPr>
              <p:cNvSpPr txBox="1"/>
              <p:nvPr/>
            </p:nvSpPr>
            <p:spPr>
              <a:xfrm>
                <a:off x="6048534" y="1752183"/>
                <a:ext cx="102746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)&gt;0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1F2066-C44F-024C-A05A-0784C044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34" y="1752183"/>
                <a:ext cx="1027461" cy="338554"/>
              </a:xfrm>
              <a:prstGeom prst="rect">
                <a:avLst/>
              </a:prstGeom>
              <a:blipFill>
                <a:blip r:embed="rId18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8B5B02-CE35-0646-A9E9-DAD8086A24BC}"/>
                  </a:ext>
                </a:extLst>
              </p:cNvPr>
              <p:cNvSpPr txBox="1"/>
              <p:nvPr/>
            </p:nvSpPr>
            <p:spPr>
              <a:xfrm>
                <a:off x="6250350" y="1469598"/>
                <a:ext cx="102746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8B5B02-CE35-0646-A9E9-DAD8086A2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350" y="1469598"/>
                <a:ext cx="1027461" cy="338554"/>
              </a:xfrm>
              <a:prstGeom prst="rect">
                <a:avLst/>
              </a:prstGeom>
              <a:blipFill>
                <a:blip r:embed="rId1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D62C69-2FF2-484D-9EF6-42C81DFDE0C3}"/>
                  </a:ext>
                </a:extLst>
              </p:cNvPr>
              <p:cNvSpPr txBox="1"/>
              <p:nvPr/>
            </p:nvSpPr>
            <p:spPr>
              <a:xfrm>
                <a:off x="6703995" y="1144143"/>
                <a:ext cx="102746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)&gt;0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D62C69-2FF2-484D-9EF6-42C81DFDE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95" y="1144143"/>
                <a:ext cx="1027461" cy="338554"/>
              </a:xfrm>
              <a:prstGeom prst="rect">
                <a:avLst/>
              </a:prstGeom>
              <a:blipFill>
                <a:blip r:embed="rId20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74C98F-9D6B-BA4F-85EB-2FFBDDFA15BE}"/>
                  </a:ext>
                </a:extLst>
              </p:cNvPr>
              <p:cNvSpPr txBox="1"/>
              <p:nvPr/>
            </p:nvSpPr>
            <p:spPr>
              <a:xfrm>
                <a:off x="10825382" y="3116624"/>
                <a:ext cx="903965" cy="680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74C98F-9D6B-BA4F-85EB-2FFBDDFA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382" y="3116624"/>
                <a:ext cx="903965" cy="680443"/>
              </a:xfrm>
              <a:prstGeom prst="rect">
                <a:avLst/>
              </a:prstGeom>
              <a:blipFill>
                <a:blip r:embed="rId21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A9A6E8-1680-6044-9BF0-452AE5B1D944}"/>
                  </a:ext>
                </a:extLst>
              </p:cNvPr>
              <p:cNvSpPr txBox="1"/>
              <p:nvPr/>
            </p:nvSpPr>
            <p:spPr>
              <a:xfrm>
                <a:off x="10891632" y="2532622"/>
                <a:ext cx="4315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A9A6E8-1680-6044-9BF0-452AE5B1D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632" y="2532622"/>
                <a:ext cx="43152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38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8B35-B333-4AC0-A604-5DD832D5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Max-Margin Classifier (Linear Separable Case)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 1">
                <a:extLst>
                  <a:ext uri="{FF2B5EF4-FFF2-40B4-BE49-F238E27FC236}">
                    <a16:creationId xmlns:a16="http://schemas.microsoft.com/office/drawing/2014/main" id="{61C79D79-620D-483A-9682-E17400295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763981"/>
                <a:ext cx="11656290" cy="9006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training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400" dirty="0"/>
                  <a:t> , a classifier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with 0 train error will satisfy</a:t>
                </a:r>
              </a:p>
            </p:txBody>
          </p:sp>
        </mc:Choice>
        <mc:Fallback xmlns="">
          <p:sp>
            <p:nvSpPr>
              <p:cNvPr id="3" name="Content Placeholder 2 1">
                <a:extLst>
                  <a:ext uri="{FF2B5EF4-FFF2-40B4-BE49-F238E27FC236}">
                    <a16:creationId xmlns:a16="http://schemas.microsoft.com/office/drawing/2014/main" id="{61C79D79-620D-483A-9682-E17400295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763981"/>
                <a:ext cx="11656290" cy="900646"/>
              </a:xfrm>
              <a:blipFill>
                <a:blip r:embed="rId2"/>
                <a:stretch>
                  <a:fillRect l="-871" t="-138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 2 1">
                <a:extLst>
                  <a:ext uri="{FF2B5EF4-FFF2-40B4-BE49-F238E27FC236}">
                    <a16:creationId xmlns:a16="http://schemas.microsoft.com/office/drawing/2014/main" id="{7DCA443D-A527-4455-9844-4B27B5058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53" y="2563684"/>
                <a:ext cx="11656290" cy="9006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The margin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given by,</a:t>
                </a:r>
              </a:p>
            </p:txBody>
          </p:sp>
        </mc:Choice>
        <mc:Fallback xmlns="">
          <p:sp>
            <p:nvSpPr>
              <p:cNvPr id="12" name="Content Placeholder 2 2 1">
                <a:extLst>
                  <a:ext uri="{FF2B5EF4-FFF2-40B4-BE49-F238E27FC236}">
                    <a16:creationId xmlns:a16="http://schemas.microsoft.com/office/drawing/2014/main" id="{7DCA443D-A527-4455-9844-4B27B5058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3" y="2563684"/>
                <a:ext cx="11656290" cy="900646"/>
              </a:xfrm>
              <a:prstGeom prst="rect">
                <a:avLst/>
              </a:prstGeom>
              <a:blipFill>
                <a:blip r:embed="rId3"/>
                <a:stretch>
                  <a:fillRect l="-871" t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 2 2">
            <a:extLst>
              <a:ext uri="{FF2B5EF4-FFF2-40B4-BE49-F238E27FC236}">
                <a16:creationId xmlns:a16="http://schemas.microsoft.com/office/drawing/2014/main" id="{5D6D2935-484E-4B45-B144-5B76470E2CF2}"/>
              </a:ext>
            </a:extLst>
          </p:cNvPr>
          <p:cNvSpPr txBox="1">
            <a:spLocks/>
          </p:cNvSpPr>
          <p:nvPr/>
        </p:nvSpPr>
        <p:spPr>
          <a:xfrm>
            <a:off x="267855" y="4905012"/>
            <a:ext cx="11656290" cy="900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Find f that maximize margin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05BD39-6EB3-764F-95B7-83BA4D096C71}"/>
                  </a:ext>
                </a:extLst>
              </p:cNvPr>
              <p:cNvSpPr txBox="1"/>
              <p:nvPr/>
            </p:nvSpPr>
            <p:spPr>
              <a:xfrm>
                <a:off x="267853" y="3822276"/>
                <a:ext cx="4710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The margin of a classifier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05BD39-6EB3-764F-95B7-83BA4D09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3" y="3822276"/>
                <a:ext cx="4710649" cy="461665"/>
              </a:xfrm>
              <a:prstGeom prst="rect">
                <a:avLst/>
              </a:prstGeom>
              <a:blipFill>
                <a:blip r:embed="rId4"/>
                <a:stretch>
                  <a:fillRect l="-2151" t="-7895" r="-80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19526-8D73-964F-BD07-EB30CD7E4E9B}"/>
                  </a:ext>
                </a:extLst>
              </p:cNvPr>
              <p:cNvSpPr txBox="1"/>
              <p:nvPr/>
            </p:nvSpPr>
            <p:spPr>
              <a:xfrm>
                <a:off x="7855653" y="3543109"/>
                <a:ext cx="2985497" cy="921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19526-8D73-964F-BD07-EB30CD7E4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53" y="3543109"/>
                <a:ext cx="2985497" cy="921791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915723-7B49-6841-9A03-1BC6956EB957}"/>
                  </a:ext>
                </a:extLst>
              </p:cNvPr>
              <p:cNvSpPr txBox="1"/>
              <p:nvPr/>
            </p:nvSpPr>
            <p:spPr>
              <a:xfrm>
                <a:off x="7312235" y="4611604"/>
                <a:ext cx="4072333" cy="921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915723-7B49-6841-9A03-1BC6956EB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235" y="4611604"/>
                <a:ext cx="4072333" cy="921791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8B45F90-55BA-D94D-B002-2E1EC8953E5A}"/>
                  </a:ext>
                </a:extLst>
              </p:cNvPr>
              <p:cNvSpPr/>
              <p:nvPr/>
            </p:nvSpPr>
            <p:spPr>
              <a:xfrm>
                <a:off x="8137781" y="2390954"/>
                <a:ext cx="2421240" cy="921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8B45F90-55BA-D94D-B002-2E1EC8953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781" y="2390954"/>
                <a:ext cx="2421240" cy="921791"/>
              </a:xfrm>
              <a:prstGeom prst="rect">
                <a:avLst/>
              </a:prstGeom>
              <a:blipFill>
                <a:blip r:embed="rId7"/>
                <a:stretch>
                  <a:fillRect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0F4499-21A3-774C-84E6-849D7A2F06BE}"/>
                  </a:ext>
                </a:extLst>
              </p:cNvPr>
              <p:cNvSpPr txBox="1"/>
              <p:nvPr/>
            </p:nvSpPr>
            <p:spPr>
              <a:xfrm>
                <a:off x="3692840" y="1516713"/>
                <a:ext cx="4806316" cy="51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0F4499-21A3-774C-84E6-849D7A2F0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40" y="1516713"/>
                <a:ext cx="4806316" cy="516295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881EEE-B6F6-0B49-81A0-032FD365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268FE-AF38-5793-E6EA-9132699BCFC6}"/>
              </a:ext>
            </a:extLst>
          </p:cNvPr>
          <p:cNvSpPr txBox="1"/>
          <p:nvPr/>
        </p:nvSpPr>
        <p:spPr>
          <a:xfrm>
            <a:off x="9550697" y="1652015"/>
            <a:ext cx="2509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↓ negative margin when misclassifying it!</a:t>
            </a:r>
          </a:p>
        </p:txBody>
      </p:sp>
    </p:spTree>
    <p:extLst>
      <p:ext uri="{BB962C8B-B14F-4D97-AF65-F5344CB8AC3E}">
        <p14:creationId xmlns:p14="http://schemas.microsoft.com/office/powerpoint/2010/main" val="89477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5" grpId="0"/>
      <p:bldP spid="7" grpId="0"/>
      <p:bldP spid="13" grpId="0"/>
      <p:bldP spid="8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101E-A2AA-4562-B543-E7A796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45BD-3694-4851-B222-C5548CAAB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Basis Functions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Support Vector Machine Classifier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Kernels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9A9B0-3CF8-4248-A92D-757A4176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09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4298-059E-4865-AC95-2345A7F1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Max-Margin Classifier (Linear Separable Case)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5FA1EFA-1DC9-4841-99D6-F33FC0CD8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20" y="667106"/>
            <a:ext cx="5852172" cy="4389129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82E2DE0A-180C-456F-AFEF-A013EFFCF454}"/>
              </a:ext>
            </a:extLst>
          </p:cNvPr>
          <p:cNvSpPr/>
          <p:nvPr/>
        </p:nvSpPr>
        <p:spPr>
          <a:xfrm rot="5400000">
            <a:off x="9084493" y="2061713"/>
            <a:ext cx="520607" cy="3109168"/>
          </a:xfrm>
          <a:prstGeom prst="rightBrace">
            <a:avLst>
              <a:gd name="adj1" fmla="val 7115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A704E-0AD8-45B4-933A-F09F12C472F5}"/>
              </a:ext>
            </a:extLst>
          </p:cNvPr>
          <p:cNvSpPr txBox="1"/>
          <p:nvPr/>
        </p:nvSpPr>
        <p:spPr>
          <a:xfrm>
            <a:off x="8189679" y="4051801"/>
            <a:ext cx="2582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Minimum margin over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all training data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A3AA6D7-199C-41CA-823B-0F4A73D77796}"/>
              </a:ext>
            </a:extLst>
          </p:cNvPr>
          <p:cNvSpPr/>
          <p:nvPr/>
        </p:nvSpPr>
        <p:spPr>
          <a:xfrm rot="16200000">
            <a:off x="8381017" y="-271159"/>
            <a:ext cx="520607" cy="4516122"/>
          </a:xfrm>
          <a:prstGeom prst="rightBrace">
            <a:avLst>
              <a:gd name="adj1" fmla="val 7115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4D94C-BC0B-414E-80CD-19D46FB4953A}"/>
              </a:ext>
            </a:extLst>
          </p:cNvPr>
          <p:cNvSpPr txBox="1"/>
          <p:nvPr/>
        </p:nvSpPr>
        <p:spPr>
          <a:xfrm>
            <a:off x="7619248" y="905066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Maximize the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minimum margin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02F03-2B1F-4972-91D1-3AB7C382D9C1}"/>
              </a:ext>
            </a:extLst>
          </p:cNvPr>
          <p:cNvSpPr txBox="1"/>
          <p:nvPr/>
        </p:nvSpPr>
        <p:spPr>
          <a:xfrm>
            <a:off x="55606" y="6507639"/>
            <a:ext cx="3890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 Source: </a:t>
            </a:r>
            <a:r>
              <a:rPr lang="en-US" sz="1400" dirty="0">
                <a:hlinkClick r:id="rId3"/>
              </a:rPr>
              <a:t>http://www-bcf.usc.edu/~gareth/ISL/</a:t>
            </a:r>
            <a:r>
              <a:rPr lang="en-US" sz="1400" dirty="0"/>
              <a:t> ]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1D40DFD-0EB2-4C58-A331-40CB0767FED9}"/>
              </a:ext>
            </a:extLst>
          </p:cNvPr>
          <p:cNvSpPr txBox="1">
            <a:spLocks/>
          </p:cNvSpPr>
          <p:nvPr/>
        </p:nvSpPr>
        <p:spPr>
          <a:xfrm>
            <a:off x="1145202" y="4993112"/>
            <a:ext cx="9901596" cy="959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Find the parameters (</a:t>
            </a:r>
            <a:r>
              <a:rPr lang="en-US" sz="2800" dirty="0" err="1"/>
              <a:t>w,b</a:t>
            </a:r>
            <a:r>
              <a:rPr lang="en-US" sz="2800" dirty="0"/>
              <a:t>) that </a:t>
            </a:r>
            <a:r>
              <a:rPr lang="en-US" sz="2800" b="1" dirty="0"/>
              <a:t>maximize</a:t>
            </a:r>
            <a:r>
              <a:rPr lang="en-US" sz="2800" dirty="0"/>
              <a:t> the </a:t>
            </a:r>
            <a:r>
              <a:rPr lang="en-US" sz="2800" b="1" dirty="0"/>
              <a:t>smallest margin</a:t>
            </a:r>
            <a:r>
              <a:rPr lang="en-US" sz="2800" dirty="0"/>
              <a:t> over all the 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820CD2-2F51-364C-BA0C-974907FFFE92}"/>
                  </a:ext>
                </a:extLst>
              </p:cNvPr>
              <p:cNvSpPr txBox="1"/>
              <p:nvPr/>
            </p:nvSpPr>
            <p:spPr>
              <a:xfrm>
                <a:off x="6284905" y="2249976"/>
                <a:ext cx="4712829" cy="1059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820CD2-2F51-364C-BA0C-974907FFF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905" y="2249976"/>
                <a:ext cx="4712829" cy="1059842"/>
              </a:xfrm>
              <a:prstGeom prst="rect">
                <a:avLst/>
              </a:prstGeom>
              <a:blipFill>
                <a:blip r:embed="rId4"/>
                <a:stretch>
                  <a:fillRect r="-269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D3FE3-FC1B-D841-A24A-CEF54999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1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9298-7AE2-4C40-8565-6934804D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Max-Margin Classifier (Linear Separable Case)</a:t>
            </a:r>
          </a:p>
        </p:txBody>
      </p:sp>
      <p:sp>
        <p:nvSpPr>
          <p:cNvPr id="5" name="Content Placeholder 2 1">
            <a:extLst>
              <a:ext uri="{FF2B5EF4-FFF2-40B4-BE49-F238E27FC236}">
                <a16:creationId xmlns:a16="http://schemas.microsoft.com/office/drawing/2014/main" id="{F790B9A2-CB9A-440A-BD6F-5F50CEF2DF13}"/>
              </a:ext>
            </a:extLst>
          </p:cNvPr>
          <p:cNvSpPr txBox="1">
            <a:spLocks/>
          </p:cNvSpPr>
          <p:nvPr/>
        </p:nvSpPr>
        <p:spPr>
          <a:xfrm>
            <a:off x="160977" y="770613"/>
            <a:ext cx="11656290" cy="64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Learning objective is hard to solve in this form…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 2 1">
                <a:extLst>
                  <a:ext uri="{FF2B5EF4-FFF2-40B4-BE49-F238E27FC236}">
                    <a16:creationId xmlns:a16="http://schemas.microsoft.com/office/drawing/2014/main" id="{F54F2E53-1EE6-4096-846A-1066F4A5B5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977" y="2307109"/>
                <a:ext cx="11656290" cy="40818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But we can scale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 and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without changing the margin </a:t>
                </a:r>
              </a:p>
              <a:p>
                <a:pPr>
                  <a:buFont typeface="Symbol" pitchFamily="2" charset="2"/>
                  <a:buChar char="Þ"/>
                </a:pPr>
                <a:r>
                  <a:rPr lang="en-US" sz="2400" dirty="0"/>
                  <a:t> But then, there exists an infinitely many solution </a:t>
                </a:r>
              </a:p>
              <a:p>
                <a:pPr>
                  <a:buFont typeface="Symbol" pitchFamily="2" charset="2"/>
                  <a:buChar char="Þ"/>
                </a:pPr>
                <a:r>
                  <a:rPr lang="en-US" sz="2400" dirty="0"/>
                  <a:t> Optimization packages will do a bad job.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…we can pick the nearest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to the margin and restrict</a:t>
                </a:r>
              </a:p>
            </p:txBody>
          </p:sp>
        </mc:Choice>
        <mc:Fallback xmlns="">
          <p:sp>
            <p:nvSpPr>
              <p:cNvPr id="8" name="Content Placeholder 2 2 1">
                <a:extLst>
                  <a:ext uri="{FF2B5EF4-FFF2-40B4-BE49-F238E27FC236}">
                    <a16:creationId xmlns:a16="http://schemas.microsoft.com/office/drawing/2014/main" id="{F54F2E53-1EE6-4096-846A-1066F4A5B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7" y="2307109"/>
                <a:ext cx="11656290" cy="4081816"/>
              </a:xfrm>
              <a:prstGeom prst="rect">
                <a:avLst/>
              </a:prstGeom>
              <a:blipFill>
                <a:blip r:embed="rId2"/>
                <a:stretch>
                  <a:fillRect l="-762" t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 2 2">
            <a:extLst>
              <a:ext uri="{FF2B5EF4-FFF2-40B4-BE49-F238E27FC236}">
                <a16:creationId xmlns:a16="http://schemas.microsoft.com/office/drawing/2014/main" id="{6C0985C0-E263-4699-BB2A-5351E5B2CB50}"/>
              </a:ext>
            </a:extLst>
          </p:cNvPr>
          <p:cNvSpPr txBox="1">
            <a:spLocks/>
          </p:cNvSpPr>
          <p:nvPr/>
        </p:nvSpPr>
        <p:spPr>
          <a:xfrm>
            <a:off x="160977" y="4866710"/>
            <a:ext cx="11656290" cy="1486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This means that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 1">
                <a:extLst>
                  <a:ext uri="{FF2B5EF4-FFF2-40B4-BE49-F238E27FC236}">
                    <a16:creationId xmlns:a16="http://schemas.microsoft.com/office/drawing/2014/main" id="{FA227B56-5027-4E56-BF01-1F05201DED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3127" y="5837255"/>
                <a:ext cx="12275127" cy="644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800" dirty="0">
                    <a:solidFill>
                      <a:schemeClr val="accent1"/>
                    </a:solidFill>
                  </a:rPr>
                  <a:t>We now just need to choose (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w,b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) that minimizes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under this constraint!</a:t>
                </a:r>
              </a:p>
            </p:txBody>
          </p:sp>
        </mc:Choice>
        <mc:Fallback xmlns="">
          <p:sp>
            <p:nvSpPr>
              <p:cNvPr id="21" name="Content Placeholder 2 1">
                <a:extLst>
                  <a:ext uri="{FF2B5EF4-FFF2-40B4-BE49-F238E27FC236}">
                    <a16:creationId xmlns:a16="http://schemas.microsoft.com/office/drawing/2014/main" id="{FA227B56-5027-4E56-BF01-1F05201DE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127" y="5837255"/>
                <a:ext cx="12275127" cy="644236"/>
              </a:xfrm>
              <a:prstGeom prst="rect">
                <a:avLst/>
              </a:prstGeom>
              <a:blipFill>
                <a:blip r:embed="rId3"/>
                <a:stretch>
                  <a:fillRect l="-517" t="-15385" r="-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899BD0-B12F-6340-9E46-04A8CF876516}"/>
                  </a:ext>
                </a:extLst>
              </p:cNvPr>
              <p:cNvSpPr txBox="1"/>
              <p:nvPr/>
            </p:nvSpPr>
            <p:spPr>
              <a:xfrm>
                <a:off x="3564322" y="1248221"/>
                <a:ext cx="4072332" cy="921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899BD0-B12F-6340-9E46-04A8CF876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22" y="1248221"/>
                <a:ext cx="4072332" cy="921791"/>
              </a:xfrm>
              <a:prstGeom prst="rect">
                <a:avLst/>
              </a:prstGeom>
              <a:blipFill>
                <a:blip r:embed="rId4"/>
                <a:stretch>
                  <a:fillRect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7D2321-697F-B041-8506-CCCD43A678CC}"/>
                  </a:ext>
                </a:extLst>
              </p:cNvPr>
              <p:cNvSpPr txBox="1"/>
              <p:nvPr/>
            </p:nvSpPr>
            <p:spPr>
              <a:xfrm>
                <a:off x="8361097" y="4095222"/>
                <a:ext cx="3131883" cy="522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7D2321-697F-B041-8506-CCCD43A67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097" y="4095222"/>
                <a:ext cx="3131883" cy="52290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2C764D-E3B7-7C41-AF1C-A2E3666FFBCD}"/>
                  </a:ext>
                </a:extLst>
              </p:cNvPr>
              <p:cNvSpPr txBox="1"/>
              <p:nvPr/>
            </p:nvSpPr>
            <p:spPr>
              <a:xfrm>
                <a:off x="3886365" y="4782020"/>
                <a:ext cx="3428246" cy="51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≥1,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2C764D-E3B7-7C41-AF1C-A2E3666F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365" y="4782020"/>
                <a:ext cx="3428246" cy="516295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EF76D-66D8-4040-897B-9A8533BE8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4FF6AD-D831-5CB0-CC6F-2CD00DD0DA64}"/>
                  </a:ext>
                </a:extLst>
              </p:cNvPr>
              <p:cNvSpPr txBox="1"/>
              <p:nvPr/>
            </p:nvSpPr>
            <p:spPr>
              <a:xfrm>
                <a:off x="7553672" y="4755219"/>
                <a:ext cx="4450962" cy="51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 !!!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4FF6AD-D831-5CB0-CC6F-2CD00DD0D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672" y="4755219"/>
                <a:ext cx="4450962" cy="516295"/>
              </a:xfrm>
              <a:prstGeom prst="rect">
                <a:avLst/>
              </a:prstGeom>
              <a:blipFill>
                <a:blip r:embed="rId7"/>
                <a:stretch>
                  <a:fillRect t="-4762" r="-113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15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3" grpId="0"/>
      <p:bldP spid="15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FB35-D4DB-43A1-9853-858BFAD8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 (Hard Margin)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6B882743-6D77-4884-9A71-D1D3FE513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21410"/>
            <a:ext cx="11656290" cy="107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… it leads 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28F5E0-2A55-F54A-883D-A119F8163B16}"/>
              </a:ext>
            </a:extLst>
          </p:cNvPr>
          <p:cNvGrpSpPr/>
          <p:nvPr/>
        </p:nvGrpSpPr>
        <p:grpSpPr>
          <a:xfrm>
            <a:off x="5282555" y="1004761"/>
            <a:ext cx="6641590" cy="1735358"/>
            <a:chOff x="5167951" y="1640561"/>
            <a:chExt cx="6641590" cy="17353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4EAEBE-135E-454E-9CC1-85A6C7D51AE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951" y="1640561"/>
              <a:ext cx="2082394" cy="7168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B258DA-FF9D-4E2A-913E-3480C14A38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951" y="2461712"/>
              <a:ext cx="1525737" cy="31795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3FF5FE-09E2-7A4A-9369-98D4EC9E784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0551" y="2957733"/>
              <a:ext cx="6158990" cy="418186"/>
            </a:xfrm>
            <a:prstGeom prst="rect">
              <a:avLst/>
            </a:prstGeom>
          </p:spPr>
        </p:pic>
      </p:grp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F32721D0-C2A5-4431-ACB8-4B4D0187A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949597"/>
              </p:ext>
            </p:extLst>
          </p:nvPr>
        </p:nvGraphicFramePr>
        <p:xfrm>
          <a:off x="151248" y="1404555"/>
          <a:ext cx="4139594" cy="3106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6920280" imgH="5193360" progId="">
                  <p:embed/>
                </p:oleObj>
              </mc:Choice>
              <mc:Fallback>
                <p:oleObj r:id="rId9" imgW="6920280" imgH="5193360" progId="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F32721D0-C2A5-4431-ACB8-4B4D0187A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1248" y="1404555"/>
                        <a:ext cx="4139594" cy="3106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Content Placeholder 2 2">
            <a:extLst>
              <a:ext uri="{FF2B5EF4-FFF2-40B4-BE49-F238E27FC236}">
                <a16:creationId xmlns:a16="http://schemas.microsoft.com/office/drawing/2014/main" id="{DB875CB0-5B6B-4112-A565-AA8B58181CAB}"/>
              </a:ext>
            </a:extLst>
          </p:cNvPr>
          <p:cNvSpPr txBox="1">
            <a:spLocks/>
          </p:cNvSpPr>
          <p:nvPr/>
        </p:nvSpPr>
        <p:spPr>
          <a:xfrm>
            <a:off x="4707142" y="3158342"/>
            <a:ext cx="7333610" cy="155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This is a convex (quadratic) optimization problem that can be solved efficiently</a:t>
            </a:r>
          </a:p>
        </p:txBody>
      </p:sp>
      <p:sp>
        <p:nvSpPr>
          <p:cNvPr id="21" name="Content Placeholder 2 1 1">
            <a:extLst>
              <a:ext uri="{FF2B5EF4-FFF2-40B4-BE49-F238E27FC236}">
                <a16:creationId xmlns:a16="http://schemas.microsoft.com/office/drawing/2014/main" id="{C9655156-8CF3-4DF3-ABAB-48A13D6F8C49}"/>
              </a:ext>
            </a:extLst>
          </p:cNvPr>
          <p:cNvSpPr txBox="1">
            <a:spLocks/>
          </p:cNvSpPr>
          <p:nvPr/>
        </p:nvSpPr>
        <p:spPr>
          <a:xfrm>
            <a:off x="539687" y="4865810"/>
            <a:ext cx="11112626" cy="1721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are D-dimensional </a:t>
            </a:r>
            <a:r>
              <a:rPr lang="en-US" sz="2400" i="1" dirty="0"/>
              <a:t>vectors</a:t>
            </a:r>
          </a:p>
          <a:p>
            <a:r>
              <a:rPr lang="en-US" sz="2400" dirty="0"/>
              <a:t>Margins determined by nearest data points called </a:t>
            </a:r>
            <a:r>
              <a:rPr lang="en-US" sz="2400" i="1" dirty="0"/>
              <a:t>support vectors</a:t>
            </a:r>
          </a:p>
          <a:p>
            <a:r>
              <a:rPr lang="en-US" sz="2400" dirty="0"/>
              <a:t>We call this a </a:t>
            </a:r>
            <a:r>
              <a:rPr lang="en-US" sz="2400" i="1" dirty="0"/>
              <a:t>support vector machine</a:t>
            </a:r>
            <a:r>
              <a:rPr lang="en-US" sz="2400" dirty="0"/>
              <a:t> (SVM)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AE908B-2016-A342-85FA-A5374AA5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FB35-D4DB-43A1-9853-858BFAD8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 (Soft Margin)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6B882743-6D77-4884-9A71-D1D3FE513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21410"/>
            <a:ext cx="11656290" cy="107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If the data is linearly not separable,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1011AF-6C88-944E-B832-D1BEF062D349}"/>
              </a:ext>
            </a:extLst>
          </p:cNvPr>
          <p:cNvGrpSpPr/>
          <p:nvPr/>
        </p:nvGrpSpPr>
        <p:grpSpPr>
          <a:xfrm>
            <a:off x="4988086" y="1640560"/>
            <a:ext cx="5826148" cy="2256410"/>
            <a:chOff x="4988086" y="1640560"/>
            <a:chExt cx="5826148" cy="22564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453871F-61F0-184A-B429-A79B47E96E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952" y="1640560"/>
              <a:ext cx="3516173" cy="9729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B258DA-FF9D-4E2A-913E-3480C14A38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951" y="2461712"/>
              <a:ext cx="1525737" cy="31795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7038DC5-FE50-C24B-8308-343A17162BA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8086" y="2961030"/>
              <a:ext cx="5826148" cy="935940"/>
            </a:xfrm>
            <a:prstGeom prst="rect">
              <a:avLst/>
            </a:prstGeom>
          </p:spPr>
        </p:pic>
      </p:grp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F32721D0-C2A5-4431-ACB8-4B4D0187A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248" y="1404555"/>
          <a:ext cx="4139594" cy="3106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6920280" imgH="5193360" progId="">
                  <p:embed/>
                </p:oleObj>
              </mc:Choice>
              <mc:Fallback>
                <p:oleObj r:id="rId8" imgW="6920280" imgH="5193360" progId="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F32721D0-C2A5-4431-ACB8-4B4D0187A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1248" y="1404555"/>
                        <a:ext cx="4139594" cy="3106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F8E1533-A281-8C4C-A5DF-31ACB7514950}"/>
              </a:ext>
            </a:extLst>
          </p:cNvPr>
          <p:cNvSpPr txBox="1"/>
          <p:nvPr/>
        </p:nvSpPr>
        <p:spPr>
          <a:xfrm>
            <a:off x="4988086" y="4480934"/>
            <a:ext cx="3385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auxiliary 'slack’ variable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057EB0-7BAC-794B-835B-8A9147EAD7A5}"/>
              </a:ext>
            </a:extLst>
          </p:cNvPr>
          <p:cNvSpPr/>
          <p:nvPr/>
        </p:nvSpPr>
        <p:spPr>
          <a:xfrm>
            <a:off x="7089569" y="3481834"/>
            <a:ext cx="1175657" cy="5462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338E6F-E297-A549-96A3-F6E31B3880B0}"/>
              </a:ext>
            </a:extLst>
          </p:cNvPr>
          <p:cNvSpPr/>
          <p:nvPr/>
        </p:nvSpPr>
        <p:spPr>
          <a:xfrm>
            <a:off x="8073242" y="2914848"/>
            <a:ext cx="1175657" cy="5462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006EB-A1F8-5D4B-A456-C39D594FDE8A}"/>
              </a:ext>
            </a:extLst>
          </p:cNvPr>
          <p:cNvSpPr/>
          <p:nvPr/>
        </p:nvSpPr>
        <p:spPr>
          <a:xfrm>
            <a:off x="7785927" y="1543239"/>
            <a:ext cx="1175657" cy="124788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54A22C-048E-FC45-B1DF-623049582960}"/>
              </a:ext>
            </a:extLst>
          </p:cNvPr>
          <p:cNvSpPr txBox="1"/>
          <p:nvPr/>
        </p:nvSpPr>
        <p:spPr>
          <a:xfrm>
            <a:off x="5074680" y="5211639"/>
            <a:ext cx="587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/>
              <a:t>: tradeoff between margin and the slack!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09A3939-D039-F14C-BC03-89610B1E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4DA3A3-17EB-6222-FC7F-2E44158B8E23}"/>
              </a:ext>
            </a:extLst>
          </p:cNvPr>
          <p:cNvSpPr/>
          <p:nvPr/>
        </p:nvSpPr>
        <p:spPr>
          <a:xfrm>
            <a:off x="7313332" y="1692424"/>
            <a:ext cx="348378" cy="684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5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 animBg="1"/>
      <p:bldP spid="34" grpId="0" animBg="1"/>
      <p:bldP spid="35" grpId="0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FB35-D4DB-43A1-9853-858BFAD8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6B882743-6D77-4884-9A71-D1D3FE513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1" y="3300388"/>
            <a:ext cx="11656290" cy="107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Equivalent formulation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35D1BB-A674-0846-88F0-5255F1102017}"/>
              </a:ext>
            </a:extLst>
          </p:cNvPr>
          <p:cNvGrpSpPr/>
          <p:nvPr/>
        </p:nvGrpSpPr>
        <p:grpSpPr>
          <a:xfrm>
            <a:off x="229463" y="746108"/>
            <a:ext cx="5805905" cy="2253157"/>
            <a:chOff x="4988087" y="1640561"/>
            <a:chExt cx="5805905" cy="22531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DBB17F-D641-D544-BFC9-CB048D7ADAE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951" y="1640561"/>
              <a:ext cx="4264356" cy="9729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B258DA-FF9D-4E2A-913E-3480C14A38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951" y="2461712"/>
              <a:ext cx="1525737" cy="31795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7038DC5-FE50-C24B-8308-343A17162BA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8087" y="2961030"/>
              <a:ext cx="5805905" cy="93268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39453D-3E40-6044-8C17-097E6B81EC3E}"/>
                  </a:ext>
                </a:extLst>
              </p:cNvPr>
              <p:cNvSpPr txBox="1"/>
              <p:nvPr/>
            </p:nvSpPr>
            <p:spPr>
              <a:xfrm>
                <a:off x="439542" y="3825375"/>
                <a:ext cx="5990743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1 −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39453D-3E40-6044-8C17-097E6B81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42" y="3825375"/>
                <a:ext cx="5990743" cy="1100558"/>
              </a:xfrm>
              <a:prstGeom prst="rect">
                <a:avLst/>
              </a:prstGeom>
              <a:blipFill>
                <a:blip r:embed="rId8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4C7270-F3F4-9243-8F35-6B9699935198}"/>
                  </a:ext>
                </a:extLst>
              </p:cNvPr>
              <p:cNvSpPr txBox="1"/>
              <p:nvPr/>
            </p:nvSpPr>
            <p:spPr>
              <a:xfrm>
                <a:off x="747393" y="4972612"/>
                <a:ext cx="4790286" cy="694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4C7270-F3F4-9243-8F35-6B969993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3" y="4972612"/>
                <a:ext cx="4790286" cy="694998"/>
              </a:xfrm>
              <a:prstGeom prst="rect">
                <a:avLst/>
              </a:prstGeom>
              <a:blipFill>
                <a:blip r:embed="rId9"/>
                <a:stretch>
                  <a:fillRect l="-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2352E53-754D-A744-9FB7-4AA36F6A324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0285" y="1037727"/>
            <a:ext cx="5702024" cy="42823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E23F2-83F4-6F49-81B0-8B58AF8E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0571FD-48DE-0644-8827-6127E202CCB1}"/>
                  </a:ext>
                </a:extLst>
              </p:cNvPr>
              <p:cNvSpPr txBox="1"/>
              <p:nvPr/>
            </p:nvSpPr>
            <p:spPr>
              <a:xfrm>
                <a:off x="6430285" y="5357016"/>
                <a:ext cx="2049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,0)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0571FD-48DE-0644-8827-6127E202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285" y="5357016"/>
                <a:ext cx="2049792" cy="369332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A60DDFD-8D39-A742-B296-D219E349D91C}"/>
              </a:ext>
            </a:extLst>
          </p:cNvPr>
          <p:cNvSpPr/>
          <p:nvPr/>
        </p:nvSpPr>
        <p:spPr>
          <a:xfrm>
            <a:off x="59691" y="3300388"/>
            <a:ext cx="6687098" cy="1672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D987-37F8-EA4D-A737-6ABD3C0E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DC019-6DBF-D146-8579-026A5CEBB24A}"/>
                  </a:ext>
                </a:extLst>
              </p:cNvPr>
              <p:cNvSpPr txBox="1"/>
              <p:nvPr/>
            </p:nvSpPr>
            <p:spPr>
              <a:xfrm>
                <a:off x="438890" y="683728"/>
                <a:ext cx="647004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1 −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⊤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DC019-6DBF-D146-8579-026A5CEB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90" y="683728"/>
                <a:ext cx="6470041" cy="1100558"/>
              </a:xfrm>
              <a:prstGeom prst="rect">
                <a:avLst/>
              </a:prstGeom>
              <a:blipFill>
                <a:blip r:embed="rId3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CAA6B-CC91-CE4D-8AD0-B90A7C760DCA}"/>
                  </a:ext>
                </a:extLst>
              </p:cNvPr>
              <p:cNvSpPr txBox="1"/>
              <p:nvPr/>
            </p:nvSpPr>
            <p:spPr>
              <a:xfrm>
                <a:off x="546135" y="1976757"/>
                <a:ext cx="43278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=&gt; by setting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it’s equivalent to solve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CAA6B-CC91-CE4D-8AD0-B90A7C760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35" y="1976757"/>
                <a:ext cx="4327896" cy="830997"/>
              </a:xfrm>
              <a:prstGeom prst="rect">
                <a:avLst/>
              </a:prstGeom>
              <a:blipFill>
                <a:blip r:embed="rId4"/>
                <a:stretch>
                  <a:fillRect l="-2346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5A0702-B86E-CC49-BF7B-D7F2D48E394C}"/>
                  </a:ext>
                </a:extLst>
              </p:cNvPr>
              <p:cNvSpPr txBox="1"/>
              <p:nvPr/>
            </p:nvSpPr>
            <p:spPr>
              <a:xfrm>
                <a:off x="5676405" y="1802721"/>
                <a:ext cx="622087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  <m:r>
                                    <a:rPr lang="en-US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1 −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⊤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5A0702-B86E-CC49-BF7B-D7F2D48E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405" y="1802721"/>
                <a:ext cx="6220870" cy="1100558"/>
              </a:xfrm>
              <a:prstGeom prst="rect">
                <a:avLst/>
              </a:prstGeom>
              <a:blipFill>
                <a:blip r:embed="rId5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655EFD6-FC73-224B-9080-287E6779C6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279" y="4394726"/>
            <a:ext cx="9481717" cy="4978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8581CC-B064-694A-8168-D2DA0E23C05E}"/>
              </a:ext>
            </a:extLst>
          </p:cNvPr>
          <p:cNvSpPr txBox="1"/>
          <p:nvPr/>
        </p:nvSpPr>
        <p:spPr>
          <a:xfrm>
            <a:off x="308758" y="3325091"/>
            <a:ext cx="7529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SVM belongs to the general loss-oriented formulation!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9FE2010-9F7D-E24F-BC65-BF1B13BE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7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FB35-D4DB-43A1-9853-858BFAD8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1011AF-6C88-944E-B832-D1BEF062D349}"/>
              </a:ext>
            </a:extLst>
          </p:cNvPr>
          <p:cNvGrpSpPr/>
          <p:nvPr/>
        </p:nvGrpSpPr>
        <p:grpSpPr>
          <a:xfrm>
            <a:off x="4988086" y="904290"/>
            <a:ext cx="5826148" cy="2256410"/>
            <a:chOff x="4988086" y="1640560"/>
            <a:chExt cx="5826148" cy="22564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453871F-61F0-184A-B429-A79B47E96E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952" y="1640560"/>
              <a:ext cx="3516173" cy="9729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B258DA-FF9D-4E2A-913E-3480C14A38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951" y="2461712"/>
              <a:ext cx="1525737" cy="31795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7038DC5-FE50-C24B-8308-343A17162BA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8086" y="2961030"/>
              <a:ext cx="5826148" cy="935940"/>
            </a:xfrm>
            <a:prstGeom prst="rect">
              <a:avLst/>
            </a:prstGeom>
          </p:spPr>
        </p:pic>
      </p:grp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F32721D0-C2A5-4431-ACB8-4B4D0187A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586064"/>
              </p:ext>
            </p:extLst>
          </p:nvPr>
        </p:nvGraphicFramePr>
        <p:xfrm>
          <a:off x="151248" y="668285"/>
          <a:ext cx="4139594" cy="3106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6920280" imgH="5193360" progId="">
                  <p:embed/>
                </p:oleObj>
              </mc:Choice>
              <mc:Fallback>
                <p:oleObj r:id="rId8" imgW="6920280" imgH="5193360" progId="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F32721D0-C2A5-4431-ACB8-4B4D0187A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1248" y="668285"/>
                        <a:ext cx="4139594" cy="3106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58F858-7FB4-9347-958F-C1BF61E8AC05}"/>
                  </a:ext>
                </a:extLst>
              </p:cNvPr>
              <p:cNvSpPr txBox="1"/>
              <p:nvPr/>
            </p:nvSpPr>
            <p:spPr>
              <a:xfrm>
                <a:off x="484909" y="3678419"/>
                <a:ext cx="11222182" cy="2362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Those data points achieving equality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are called </a:t>
                </a:r>
                <a:r>
                  <a:rPr lang="en-US" sz="2400" b="1" u="sng" dirty="0"/>
                  <a:t>support vectors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Turns out, if you knew support vectors already, solving the optimization problem above with </a:t>
                </a:r>
                <a:r>
                  <a:rPr lang="en-US" sz="2400" b="1" dirty="0"/>
                  <a:t>just the support vectors as train set </a:t>
                </a:r>
                <a:r>
                  <a:rPr lang="en-US" sz="2400" dirty="0"/>
                  <a:t>leads to the same solution. </a:t>
                </a:r>
              </a:p>
              <a:p>
                <a:r>
                  <a:rPr lang="en-US" sz="2400" b="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dirty="0"/>
                  <a:t> Leave-one-out cross validation can be done fast!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58F858-7FB4-9347-958F-C1BF61E8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9" y="3678419"/>
                <a:ext cx="11222182" cy="2362955"/>
              </a:xfrm>
              <a:prstGeom prst="rect">
                <a:avLst/>
              </a:prstGeom>
              <a:blipFill>
                <a:blip r:embed="rId11"/>
                <a:stretch>
                  <a:fillRect l="-905" t="-1070" r="-905" b="-4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97BE-76D3-664B-B8E1-0D3CE1BD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60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3F826D-3E31-44AA-8F20-4DCED8AB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6" y="3265935"/>
            <a:ext cx="8877300" cy="84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91072-1293-44D5-A8A4-F60C4AD8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SVM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548A-30F5-46A5-BCCB-D4A45C4AE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581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SVM with linear decision boundaries,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6D7458-6AE6-4325-B6BE-DBE10DEF0A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8201" y="737927"/>
          <a:ext cx="3527491" cy="270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009240" imgH="2310840" progId="">
                  <p:embed/>
                </p:oleObj>
              </mc:Choice>
              <mc:Fallback>
                <p:oleObj r:id="rId3" imgW="3009240" imgH="23108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6D7458-6AE6-4325-B6BE-DBE10DEF0A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58201" y="737927"/>
                        <a:ext cx="3527491" cy="270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2B3CCE-C6FF-45A4-A917-789A66C06DAA}"/>
              </a:ext>
            </a:extLst>
          </p:cNvPr>
          <p:cNvSpPr txBox="1">
            <a:spLocks/>
          </p:cNvSpPr>
          <p:nvPr/>
        </p:nvSpPr>
        <p:spPr>
          <a:xfrm>
            <a:off x="267855" y="1795750"/>
            <a:ext cx="7935368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sklearn.svm.LinearSVC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F0A44F-34A2-4C6C-A517-89E04817CDF8}"/>
              </a:ext>
            </a:extLst>
          </p:cNvPr>
          <p:cNvSpPr txBox="1">
            <a:spLocks/>
          </p:cNvSpPr>
          <p:nvPr/>
        </p:nvSpPr>
        <p:spPr>
          <a:xfrm>
            <a:off x="267855" y="2528008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Call options include…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CE5C40-AB67-4E8A-9F39-A680FAC83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96" y="4104718"/>
            <a:ext cx="8401050" cy="885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5C60D8-D6C2-4FD9-B046-5AB25B931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95" y="5078383"/>
            <a:ext cx="8791575" cy="9048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8E8307-7DAB-4294-A48A-80FE814D0CAD}"/>
              </a:ext>
            </a:extLst>
          </p:cNvPr>
          <p:cNvSpPr txBox="1">
            <a:spLocks/>
          </p:cNvSpPr>
          <p:nvPr/>
        </p:nvSpPr>
        <p:spPr>
          <a:xfrm>
            <a:off x="125751" y="5983258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Other options for controlling optimizer (e.g. convergence tolerance ‘</a:t>
            </a:r>
            <a:r>
              <a:rPr lang="en-US" sz="2800" dirty="0" err="1"/>
              <a:t>tol</a:t>
            </a:r>
            <a:r>
              <a:rPr lang="en-US" sz="2800" dirty="0"/>
              <a:t>’)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B3CBD-208A-4862-BF2C-470987243131}"/>
              </a:ext>
            </a:extLst>
          </p:cNvPr>
          <p:cNvSpPr txBox="1"/>
          <p:nvPr/>
        </p:nvSpPr>
        <p:spPr>
          <a:xfrm>
            <a:off x="9353170" y="4201500"/>
            <a:ext cx="2428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Only showing linear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for a reason that will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be clear soon…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D5B8D-27DE-1545-86DA-BD88D79E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66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085"/>
            <a:ext cx="12192000" cy="869260"/>
          </a:xfrm>
        </p:spPr>
        <p:txBody>
          <a:bodyPr>
            <a:normAutofit/>
          </a:bodyPr>
          <a:lstStyle/>
          <a:p>
            <a:r>
              <a:rPr lang="en-US" sz="4000" dirty="0"/>
              <a:t>CSC380: Principles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9094"/>
            <a:ext cx="9144000" cy="2464860"/>
          </a:xfrm>
        </p:spPr>
        <p:txBody>
          <a:bodyPr>
            <a:normAutofit/>
          </a:bodyPr>
          <a:lstStyle/>
          <a:p>
            <a:r>
              <a:rPr lang="en-US" sz="3200" b="1" dirty="0"/>
              <a:t>Nonlinear Models 2</a:t>
            </a:r>
          </a:p>
          <a:p>
            <a:br>
              <a:rPr lang="en-US" sz="4000" b="1" dirty="0"/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Xinchen Yu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lang="en-US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" y="198950"/>
            <a:ext cx="4019550" cy="1133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38BE7-DAD5-004C-A84B-2448A0B7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29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101E-A2AA-4562-B543-E7A796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45BD-3694-4851-B222-C5548CAAB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Basis Functions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Support Vector Machine Classifier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Kernels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21CE7-280E-944E-85E3-7FDB3023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8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F025-E4F4-4139-8D88-FDBE417F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00853280-61D4-4261-ABA8-EE3645BBA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4692422"/>
            <a:ext cx="5287108" cy="1452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Linear Regression </a:t>
            </a:r>
            <a:r>
              <a:rPr lang="en-US" sz="2400" dirty="0"/>
              <a:t>Fit a </a:t>
            </a:r>
            <a:r>
              <a:rPr lang="en-US" sz="2400" i="1" dirty="0"/>
              <a:t>linear function</a:t>
            </a:r>
            <a:r>
              <a:rPr lang="en-US" sz="2400" dirty="0"/>
              <a:t> to the data,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9A96705-DCF0-4007-8A46-E105B9F16B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83466" y="1081337"/>
            <a:ext cx="3675136" cy="3611085"/>
            <a:chOff x="1717" y="74"/>
            <a:chExt cx="4246" cy="4172"/>
          </a:xfrm>
        </p:grpSpPr>
        <p:sp>
          <p:nvSpPr>
            <p:cNvPr id="8" name="AutoShape 3 1">
              <a:extLst>
                <a:ext uri="{FF2B5EF4-FFF2-40B4-BE49-F238E27FC236}">
                  <a16:creationId xmlns:a16="http://schemas.microsoft.com/office/drawing/2014/main" id="{52EE8B22-18CE-40C1-A22A-76801E38DEC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17" y="74"/>
              <a:ext cx="4246" cy="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" name="Picture 5 2 1">
              <a:extLst>
                <a:ext uri="{FF2B5EF4-FFF2-40B4-BE49-F238E27FC236}">
                  <a16:creationId xmlns:a16="http://schemas.microsoft.com/office/drawing/2014/main" id="{EC00BC6E-0E5E-407B-8F7F-410C55DAB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7" y="74"/>
              <a:ext cx="4254" cy="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C7951B-D347-432B-83A6-5A7312552669}"/>
              </a:ext>
            </a:extLst>
          </p:cNvPr>
          <p:cNvSpPr txBox="1"/>
          <p:nvPr/>
        </p:nvSpPr>
        <p:spPr>
          <a:xfrm>
            <a:off x="1063478" y="1081337"/>
            <a:ext cx="3040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Image: Murphy, K. (2012) 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D016B8-6F46-4CAD-9431-8CB4385D2BF9}"/>
              </a:ext>
            </a:extLst>
          </p:cNvPr>
          <p:cNvGrpSpPr/>
          <p:nvPr/>
        </p:nvGrpSpPr>
        <p:grpSpPr>
          <a:xfrm>
            <a:off x="7473441" y="1081337"/>
            <a:ext cx="3461319" cy="3413838"/>
            <a:chOff x="6386066" y="1357795"/>
            <a:chExt cx="3461319" cy="341383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8335B76-334F-4B13-9104-87F62FB1785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86066" y="1652865"/>
              <a:ext cx="3461319" cy="3118768"/>
              <a:chOff x="1809" y="330"/>
              <a:chExt cx="4062" cy="3660"/>
            </a:xfrm>
          </p:grpSpPr>
          <p:sp>
            <p:nvSpPr>
              <p:cNvPr id="5" name="AutoShape 3 2">
                <a:extLst>
                  <a:ext uri="{FF2B5EF4-FFF2-40B4-BE49-F238E27FC236}">
                    <a16:creationId xmlns:a16="http://schemas.microsoft.com/office/drawing/2014/main" id="{6A7AB56E-1D1C-4F6E-BB63-DFF2303DB5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809" y="330"/>
                <a:ext cx="4062" cy="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" name="Picture 5 2 2">
                <a:extLst>
                  <a:ext uri="{FF2B5EF4-FFF2-40B4-BE49-F238E27FC236}">
                    <a16:creationId xmlns:a16="http://schemas.microsoft.com/office/drawing/2014/main" id="{29F614B8-E701-432F-ABB6-8E02F3706F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9" y="330"/>
                <a:ext cx="4068" cy="3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1FEA09-4360-4DDA-9001-467A9A31E85E}"/>
                </a:ext>
              </a:extLst>
            </p:cNvPr>
            <p:cNvSpPr txBox="1"/>
            <p:nvPr/>
          </p:nvSpPr>
          <p:spPr>
            <a:xfrm>
              <a:off x="6596661" y="1357795"/>
              <a:ext cx="3159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 Image: Hastie et al. (2001) ]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644CAB2-B41E-DE46-9ACD-D09464EAD6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259" y="5659650"/>
            <a:ext cx="1322833" cy="384047"/>
          </a:xfrm>
          <a:prstGeom prst="rect">
            <a:avLst/>
          </a:prstGeom>
        </p:spPr>
      </p:pic>
      <p:sp>
        <p:nvSpPr>
          <p:cNvPr id="14" name="Content Placeholder 2 2">
            <a:extLst>
              <a:ext uri="{FF2B5EF4-FFF2-40B4-BE49-F238E27FC236}">
                <a16:creationId xmlns:a16="http://schemas.microsoft.com/office/drawing/2014/main" id="{726DDF03-7EF5-40D7-82E0-AF7B4247661F}"/>
              </a:ext>
            </a:extLst>
          </p:cNvPr>
          <p:cNvSpPr txBox="1">
            <a:spLocks/>
          </p:cNvSpPr>
          <p:nvPr/>
        </p:nvSpPr>
        <p:spPr>
          <a:xfrm>
            <a:off x="6620401" y="4692422"/>
            <a:ext cx="5287108" cy="1452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Logistic Regression </a:t>
            </a:r>
            <a:r>
              <a:rPr lang="en-US" sz="2400" dirty="0"/>
              <a:t>Learn a decision boundary that is </a:t>
            </a:r>
            <a:r>
              <a:rPr lang="en-US" sz="2400" i="1" dirty="0"/>
              <a:t>linear in the data</a:t>
            </a:r>
            <a:r>
              <a:rPr lang="en-US" sz="2400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055F60-CFD2-7A45-8D5A-0051F4703920}"/>
                  </a:ext>
                </a:extLst>
              </p:cNvPr>
              <p:cNvSpPr txBox="1"/>
              <p:nvPr/>
            </p:nvSpPr>
            <p:spPr>
              <a:xfrm>
                <a:off x="7867599" y="5796816"/>
                <a:ext cx="2358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≥0}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055F60-CFD2-7A45-8D5A-0051F4703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599" y="5796816"/>
                <a:ext cx="2358403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F0CB35-F160-AB44-A70E-69D5927C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34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767F-2E12-364D-BADB-64AC29F5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 (Dual)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FB3D4A-4FEC-0448-979D-A89761623E7C}"/>
                  </a:ext>
                </a:extLst>
              </p:cNvPr>
              <p:cNvSpPr txBox="1"/>
              <p:nvPr/>
            </p:nvSpPr>
            <p:spPr>
              <a:xfrm>
                <a:off x="5155669" y="1921815"/>
                <a:ext cx="6084230" cy="1321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r>
                  <a:rPr lang="en-US" sz="22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FB3D4A-4FEC-0448-979D-A8976162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69" y="1921815"/>
                <a:ext cx="6084230" cy="1321644"/>
              </a:xfrm>
              <a:prstGeom prst="rect">
                <a:avLst/>
              </a:prstGeom>
              <a:blipFill>
                <a:blip r:embed="rId2"/>
                <a:stretch>
                  <a:fillRect l="-1458" t="-88571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BC5621-CFF5-704D-8988-6243C1EE9FB2}"/>
                  </a:ext>
                </a:extLst>
              </p:cNvPr>
              <p:cNvSpPr txBox="1"/>
              <p:nvPr/>
            </p:nvSpPr>
            <p:spPr>
              <a:xfrm>
                <a:off x="346459" y="1851679"/>
                <a:ext cx="4300536" cy="14051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BC5621-CFF5-704D-8988-6243C1EE9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59" y="1851679"/>
                <a:ext cx="4300536" cy="1405128"/>
              </a:xfrm>
              <a:prstGeom prst="rect">
                <a:avLst/>
              </a:prstGeom>
              <a:blipFill>
                <a:blip r:embed="rId3"/>
                <a:stretch>
                  <a:fillRect t="-75893" b="-8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98CEEEB-92A2-6346-8F18-B6ED821711B5}"/>
              </a:ext>
            </a:extLst>
          </p:cNvPr>
          <p:cNvSpPr txBox="1"/>
          <p:nvPr/>
        </p:nvSpPr>
        <p:spPr>
          <a:xfrm>
            <a:off x="1862661" y="1377584"/>
            <a:ext cx="10454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b="1" dirty="0"/>
              <a:t>Primal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D40C8-5B18-4149-8AB0-192BB4C39D7A}"/>
              </a:ext>
            </a:extLst>
          </p:cNvPr>
          <p:cNvSpPr txBox="1"/>
          <p:nvPr/>
        </p:nvSpPr>
        <p:spPr>
          <a:xfrm>
            <a:off x="7748946" y="1341472"/>
            <a:ext cx="797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b="1" dirty="0"/>
              <a:t>Dual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F603B-6661-CB49-9B1E-FA9492A7C3E1}"/>
              </a:ext>
            </a:extLst>
          </p:cNvPr>
          <p:cNvSpPr txBox="1"/>
          <p:nvPr/>
        </p:nvSpPr>
        <p:spPr>
          <a:xfrm>
            <a:off x="201881" y="783771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(Theorem) SVM can be trained in two equivalent ways.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56759-41F6-9A46-8F2D-8B608E41043D}"/>
                  </a:ext>
                </a:extLst>
              </p:cNvPr>
              <p:cNvSpPr txBox="1"/>
              <p:nvPr/>
            </p:nvSpPr>
            <p:spPr>
              <a:xfrm>
                <a:off x="4192036" y="3435533"/>
                <a:ext cx="7653505" cy="957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Then, the learned function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56759-41F6-9A46-8F2D-8B608E410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036" y="3435533"/>
                <a:ext cx="7653505" cy="957826"/>
              </a:xfrm>
              <a:prstGeom prst="rect">
                <a:avLst/>
              </a:prstGeom>
              <a:blipFill>
                <a:blip r:embed="rId4"/>
                <a:stretch>
                  <a:fillRect l="-1327" t="-50649" b="-5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A515F-425C-F143-A60B-A7FC09D71D55}"/>
                  </a:ext>
                </a:extLst>
              </p:cNvPr>
              <p:cNvSpPr txBox="1"/>
              <p:nvPr/>
            </p:nvSpPr>
            <p:spPr>
              <a:xfrm>
                <a:off x="346459" y="4133035"/>
                <a:ext cx="11093826" cy="1624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we use the basis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u="sng" dirty="0"/>
                  <a:t>Key observation</a:t>
                </a:r>
                <a:r>
                  <a:rPr lang="en-US" sz="2400" dirty="0"/>
                  <a:t>: all the operations can be done as long as we have a magic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evaluates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A515F-425C-F143-A60B-A7FC09D71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59" y="4133035"/>
                <a:ext cx="11093826" cy="1624291"/>
              </a:xfrm>
              <a:prstGeom prst="rect">
                <a:avLst/>
              </a:prstGeom>
              <a:blipFill>
                <a:blip r:embed="rId5"/>
                <a:stretch>
                  <a:fillRect l="-915" t="-155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848BB1F-B8AB-DA4C-BFD2-B38CB5EEA39B}"/>
              </a:ext>
            </a:extLst>
          </p:cNvPr>
          <p:cNvSpPr/>
          <p:nvPr/>
        </p:nvSpPr>
        <p:spPr>
          <a:xfrm>
            <a:off x="9714015" y="1962142"/>
            <a:ext cx="1377538" cy="6741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6602A4-749C-7544-BF74-B23D3DE26D28}"/>
              </a:ext>
            </a:extLst>
          </p:cNvPr>
          <p:cNvSpPr/>
          <p:nvPr/>
        </p:nvSpPr>
        <p:spPr>
          <a:xfrm>
            <a:off x="10598630" y="3428540"/>
            <a:ext cx="1258786" cy="5928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34C81-1BBB-F84F-A372-D008F36FDA3A}"/>
              </a:ext>
            </a:extLst>
          </p:cNvPr>
          <p:cNvSpPr txBox="1"/>
          <p:nvPr/>
        </p:nvSpPr>
        <p:spPr>
          <a:xfrm>
            <a:off x="1719355" y="5697314"/>
            <a:ext cx="3206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called ‘kernel’ function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C59FB2B-E283-F74E-89D3-2F9213EB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B6034A-B2F3-5D4E-8D74-FC7A77733F56}"/>
                  </a:ext>
                </a:extLst>
              </p:cNvPr>
              <p:cNvSpPr txBox="1"/>
              <p:nvPr/>
            </p:nvSpPr>
            <p:spPr>
              <a:xfrm>
                <a:off x="5155669" y="1729741"/>
                <a:ext cx="10071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B6034A-B2F3-5D4E-8D74-FC7A77733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69" y="1729741"/>
                <a:ext cx="10071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BCA9671-E6AD-6650-3D15-2A5A235EE02D}"/>
              </a:ext>
            </a:extLst>
          </p:cNvPr>
          <p:cNvSpPr txBox="1"/>
          <p:nvPr/>
        </p:nvSpPr>
        <p:spPr>
          <a:xfrm>
            <a:off x="112594" y="1723579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D+1 variables</a:t>
            </a:r>
          </a:p>
        </p:txBody>
      </p:sp>
    </p:spTree>
    <p:extLst>
      <p:ext uri="{BB962C8B-B14F-4D97-AF65-F5344CB8AC3E}">
        <p14:creationId xmlns:p14="http://schemas.microsoft.com/office/powerpoint/2010/main" val="372788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87EF-F3D8-4740-AD37-2D954D7B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SVM in Scikit Learn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B2CCE7-5680-410E-9D23-1B9D6A8F5926}"/>
              </a:ext>
            </a:extLst>
          </p:cNvPr>
          <p:cNvGrpSpPr/>
          <p:nvPr/>
        </p:nvGrpSpPr>
        <p:grpSpPr>
          <a:xfrm>
            <a:off x="317356" y="774700"/>
            <a:ext cx="3175000" cy="3231211"/>
            <a:chOff x="719015" y="774700"/>
            <a:chExt cx="3175000" cy="3231211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3D8C5EB7-E44F-42B1-9EB7-9F6EB86DA23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3873603"/>
                </p:ext>
              </p:extLst>
            </p:nvPr>
          </p:nvGraphicFramePr>
          <p:xfrm>
            <a:off x="719015" y="774700"/>
            <a:ext cx="3175000" cy="265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3174480" imgH="2653920" progId="">
                    <p:embed/>
                  </p:oleObj>
                </mc:Choice>
                <mc:Fallback>
                  <p:oleObj r:id="rId5" imgW="3174480" imgH="265392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19015" y="774700"/>
                          <a:ext cx="3175000" cy="265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C33E4CF-23FF-41FF-828E-0233E73CABD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7411" y="3621809"/>
              <a:ext cx="2298208" cy="38410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BAC91D-6564-4635-A778-53145B51809F}"/>
              </a:ext>
            </a:extLst>
          </p:cNvPr>
          <p:cNvGrpSpPr/>
          <p:nvPr/>
        </p:nvGrpSpPr>
        <p:grpSpPr>
          <a:xfrm>
            <a:off x="3980944" y="812800"/>
            <a:ext cx="3691034" cy="3164760"/>
            <a:chOff x="3863622" y="812800"/>
            <a:chExt cx="3691034" cy="316476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6F365541-8AD4-4C36-ADC1-1CAFF032CC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7740894"/>
                </p:ext>
              </p:extLst>
            </p:nvPr>
          </p:nvGraphicFramePr>
          <p:xfrm>
            <a:off x="4140689" y="812800"/>
            <a:ext cx="3136900" cy="2616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3136320" imgH="2615760" progId="">
                    <p:embed/>
                  </p:oleObj>
                </mc:Choice>
                <mc:Fallback>
                  <p:oleObj r:id="rId8" imgW="3136320" imgH="261576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140689" y="812800"/>
                          <a:ext cx="3136900" cy="2616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40D97C-A778-4D55-9DA8-097396E23FD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3622" y="3650159"/>
              <a:ext cx="3691034" cy="32740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ADE577-0892-4A28-BC98-3E2934B503DC}"/>
              </a:ext>
            </a:extLst>
          </p:cNvPr>
          <p:cNvGrpSpPr/>
          <p:nvPr/>
        </p:nvGrpSpPr>
        <p:grpSpPr>
          <a:xfrm>
            <a:off x="7765472" y="833316"/>
            <a:ext cx="4140200" cy="3146073"/>
            <a:chOff x="7362404" y="833316"/>
            <a:chExt cx="4140200" cy="3146073"/>
          </a:xfrm>
        </p:grpSpPr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A693A483-6B8A-4C22-91F4-4353B920E25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0192257"/>
                </p:ext>
              </p:extLst>
            </p:nvPr>
          </p:nvGraphicFramePr>
          <p:xfrm>
            <a:off x="7362404" y="833316"/>
            <a:ext cx="4140200" cy="2578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4139640" imgH="2577600" progId="">
                    <p:embed/>
                  </p:oleObj>
                </mc:Choice>
                <mc:Fallback>
                  <p:oleObj r:id="rId11" imgW="4139640" imgH="257760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362404" y="833316"/>
                          <a:ext cx="4140200" cy="2578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E7CD7F-88AD-4E9C-92DC-0128162406B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5894" y="3650159"/>
              <a:ext cx="2838695" cy="329230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C0033A-2BF2-4755-90F6-EC1DF0409B55}"/>
              </a:ext>
            </a:extLst>
          </p:cNvPr>
          <p:cNvCxnSpPr>
            <a:cxnSpLocks/>
          </p:cNvCxnSpPr>
          <p:nvPr/>
        </p:nvCxnSpPr>
        <p:spPr>
          <a:xfrm flipH="1" flipV="1">
            <a:off x="6875586" y="4114800"/>
            <a:ext cx="650629" cy="193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305DF84-D888-4ADD-852B-6CFF43081C6C}"/>
              </a:ext>
            </a:extLst>
          </p:cNvPr>
          <p:cNvSpPr txBox="1"/>
          <p:nvPr/>
        </p:nvSpPr>
        <p:spPr>
          <a:xfrm>
            <a:off x="7526215" y="4128893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basis function is infinite dim.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E1FA7F-05B7-8042-AFFF-2FF76F1C2C8F}"/>
                  </a:ext>
                </a:extLst>
              </p:cNvPr>
              <p:cNvSpPr txBox="1"/>
              <p:nvPr/>
            </p:nvSpPr>
            <p:spPr>
              <a:xfrm>
                <a:off x="331233" y="4678878"/>
                <a:ext cx="11247209" cy="123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(Theorem) If the kernel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satisfies certain condition, there exists a basis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for which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fact,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could even be infinite dimensional: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E1FA7F-05B7-8042-AFFF-2FF76F1C2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33" y="4678878"/>
                <a:ext cx="11247209" cy="1231940"/>
              </a:xfrm>
              <a:prstGeom prst="rect">
                <a:avLst/>
              </a:prstGeom>
              <a:blipFill>
                <a:blip r:embed="rId15"/>
                <a:stretch>
                  <a:fillRect l="-789" t="-408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9EC7E-CFD4-674C-A1A7-B7064F58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8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87EF-F3D8-4740-AD37-2D954D7B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SVM in Scikit Learn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BB14BD-EE77-45F6-AD12-FF3C732EB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27" y="4447308"/>
            <a:ext cx="11619345" cy="2287599"/>
          </a:xfrm>
        </p:spPr>
        <p:txBody>
          <a:bodyPr>
            <a:normAutofit/>
          </a:bodyPr>
          <a:lstStyle/>
          <a:p>
            <a:r>
              <a:rPr lang="en-US" sz="2800" dirty="0"/>
              <a:t>General kernel-based SVM lives in:</a:t>
            </a:r>
          </a:p>
          <a:p>
            <a:pPr marL="0" indent="0" algn="ctr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sklearn.svm.SVC(kernel=‘kernel_name’)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+mj-lt"/>
                <a:cs typeface="Courier New" panose="02070309020205020404" pitchFamily="49" charset="0"/>
              </a:rPr>
              <a:t>Supports most major kernel types</a:t>
            </a:r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B2CCE7-5680-410E-9D23-1B9D6A8F5926}"/>
              </a:ext>
            </a:extLst>
          </p:cNvPr>
          <p:cNvGrpSpPr/>
          <p:nvPr/>
        </p:nvGrpSpPr>
        <p:grpSpPr>
          <a:xfrm>
            <a:off x="317356" y="774700"/>
            <a:ext cx="3175000" cy="3231211"/>
            <a:chOff x="719015" y="774700"/>
            <a:chExt cx="3175000" cy="3231211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3D8C5EB7-E44F-42B1-9EB7-9F6EB86DA2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9015" y="774700"/>
            <a:ext cx="3175000" cy="265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3174480" imgH="2653920" progId="">
                    <p:embed/>
                  </p:oleObj>
                </mc:Choice>
                <mc:Fallback>
                  <p:oleObj r:id="rId6" imgW="3174480" imgH="2653920" progId="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3D8C5EB7-E44F-42B1-9EB7-9F6EB86DA23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19015" y="774700"/>
                          <a:ext cx="3175000" cy="265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C33E4CF-23FF-41FF-828E-0233E73CABD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7411" y="3621809"/>
              <a:ext cx="2298208" cy="38410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BAC91D-6564-4635-A778-53145B51809F}"/>
              </a:ext>
            </a:extLst>
          </p:cNvPr>
          <p:cNvGrpSpPr/>
          <p:nvPr/>
        </p:nvGrpSpPr>
        <p:grpSpPr>
          <a:xfrm>
            <a:off x="3980944" y="812800"/>
            <a:ext cx="3691034" cy="3164760"/>
            <a:chOff x="3863622" y="812800"/>
            <a:chExt cx="3691034" cy="316476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6F365541-8AD4-4C36-ADC1-1CAFF032CC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0689" y="812800"/>
            <a:ext cx="3136900" cy="2616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imgW="3136320" imgH="2615760" progId="">
                    <p:embed/>
                  </p:oleObj>
                </mc:Choice>
                <mc:Fallback>
                  <p:oleObj r:id="rId9" imgW="3136320" imgH="2615760" progId="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6F365541-8AD4-4C36-ADC1-1CAFF032CC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140689" y="812800"/>
                          <a:ext cx="3136900" cy="2616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40D97C-A778-4D55-9DA8-097396E23FD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3622" y="3650159"/>
              <a:ext cx="3691034" cy="32740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ADE577-0892-4A28-BC98-3E2934B503DC}"/>
              </a:ext>
            </a:extLst>
          </p:cNvPr>
          <p:cNvGrpSpPr/>
          <p:nvPr/>
        </p:nvGrpSpPr>
        <p:grpSpPr>
          <a:xfrm>
            <a:off x="7765472" y="833316"/>
            <a:ext cx="4140200" cy="3146073"/>
            <a:chOff x="7362404" y="833316"/>
            <a:chExt cx="4140200" cy="3146073"/>
          </a:xfrm>
        </p:grpSpPr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A693A483-6B8A-4C22-91F4-4353B920E2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62404" y="833316"/>
            <a:ext cx="4140200" cy="2578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4139640" imgH="2577600" progId="">
                    <p:embed/>
                  </p:oleObj>
                </mc:Choice>
                <mc:Fallback>
                  <p:oleObj r:id="rId12" imgW="4139640" imgH="2577600" progId="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A693A483-6B8A-4C22-91F4-4353B920E2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362404" y="833316"/>
                          <a:ext cx="4140200" cy="2578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E7CD7F-88AD-4E9C-92DC-0128162406B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5894" y="3650159"/>
              <a:ext cx="2838695" cy="32923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17BE3-0D14-B040-8BE8-2AFF552FB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75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767F-2E12-364D-BADB-64AC29F5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 (Dual)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56759-41F6-9A46-8F2D-8B608E41043D}"/>
                  </a:ext>
                </a:extLst>
              </p:cNvPr>
              <p:cNvSpPr txBox="1"/>
              <p:nvPr/>
            </p:nvSpPr>
            <p:spPr>
              <a:xfrm>
                <a:off x="151376" y="914546"/>
                <a:ext cx="11052769" cy="1086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The learned function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56759-41F6-9A46-8F2D-8B608E410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76" y="914546"/>
                <a:ext cx="11052769" cy="1086580"/>
              </a:xfrm>
              <a:prstGeom prst="rect">
                <a:avLst/>
              </a:prstGeom>
              <a:blipFill>
                <a:blip r:embed="rId2"/>
                <a:stretch>
                  <a:fillRect l="-918" t="-39535" b="-40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A515F-425C-F143-A60B-A7FC09D71D55}"/>
                  </a:ext>
                </a:extLst>
              </p:cNvPr>
              <p:cNvSpPr txBox="1"/>
              <p:nvPr/>
            </p:nvSpPr>
            <p:spPr>
              <a:xfrm>
                <a:off x="311460" y="1661683"/>
                <a:ext cx="110938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need to store training data for making prediction.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non-support vectors.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So, we only need to store support vectors!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A515F-425C-F143-A60B-A7FC09D71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60" y="1661683"/>
                <a:ext cx="11093826" cy="2308324"/>
              </a:xfrm>
              <a:prstGeom prst="rect">
                <a:avLst/>
              </a:prstGeom>
              <a:blipFill>
                <a:blip r:embed="rId3"/>
                <a:stretch>
                  <a:fillRect l="-914" t="-2747" b="-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C59FB2B-E283-F74E-89D3-2F9213EB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9B2F0-A192-F447-ACED-2F5439A25DBD}"/>
              </a:ext>
            </a:extLst>
          </p:cNvPr>
          <p:cNvSpPr txBox="1"/>
          <p:nvPr/>
        </p:nvSpPr>
        <p:spPr>
          <a:xfrm>
            <a:off x="8182244" y="2033606"/>
            <a:ext cx="412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Q: Which ML algorithms did we have to do the same?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EF547-2CA0-B843-9FBC-D0EE3A651714}"/>
              </a:ext>
            </a:extLst>
          </p:cNvPr>
          <p:cNvSpPr txBox="1"/>
          <p:nvPr/>
        </p:nvSpPr>
        <p:spPr>
          <a:xfrm>
            <a:off x="939114" y="4806778"/>
            <a:ext cx="851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BB125E-0A8B-894A-B652-3543745149A8}"/>
              </a:ext>
            </a:extLst>
          </p:cNvPr>
          <p:cNvSpPr/>
          <p:nvPr/>
        </p:nvSpPr>
        <p:spPr>
          <a:xfrm>
            <a:off x="583985" y="4272987"/>
            <a:ext cx="6096001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turns out, you can use kernels for logistic regression, but there is </a:t>
            </a:r>
            <a:r>
              <a:rPr lang="en-US" sz="2000" b="1" dirty="0">
                <a:solidFill>
                  <a:schemeClr val="accent1"/>
                </a:solidFill>
              </a:rPr>
              <a:t>no such thing as support vectors</a:t>
            </a:r>
            <a:r>
              <a:rPr lang="en-US" sz="2000" dirty="0">
                <a:solidFill>
                  <a:schemeClr val="accent1"/>
                </a:solidFill>
              </a:rPr>
              <a:t> in there!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=&gt; SVM trains classifiers that require less storage!</a:t>
            </a:r>
          </a:p>
        </p:txBody>
      </p:sp>
    </p:spTree>
    <p:extLst>
      <p:ext uri="{BB962C8B-B14F-4D97-AF65-F5344CB8AC3E}">
        <p14:creationId xmlns:p14="http://schemas.microsoft.com/office/powerpoint/2010/main" val="20059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0079FD-3CAF-4820-8A9B-25384822C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0"/>
            <a:ext cx="10829925" cy="78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5BFF6-D403-44F1-9A16-455C914D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928321"/>
            <a:ext cx="9115425" cy="123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2787F-2CC5-4A1E-A04E-7DDD6B6A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287" y="2290113"/>
            <a:ext cx="8420100" cy="1352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0EA7B8-A7E6-4B75-B590-6D7292985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287" y="3766205"/>
            <a:ext cx="5010150" cy="600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75C802-312F-48EC-9A17-E3B43FB7D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287" y="4507407"/>
            <a:ext cx="9334500" cy="90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CF2929-0715-4E2D-ABE7-9B74D14E6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8287" y="5534025"/>
            <a:ext cx="9420225" cy="12858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F433-4C9F-7D47-A241-A46B393C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0CF547-AFD6-F943-9212-9E8A2E68ABB1}"/>
                  </a:ext>
                </a:extLst>
              </p:cNvPr>
              <p:cNvSpPr txBox="1"/>
              <p:nvPr/>
            </p:nvSpPr>
            <p:spPr>
              <a:xfrm>
                <a:off x="7376984" y="2137278"/>
                <a:ext cx="451899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for RBF, 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small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complex decision boundary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more like linear decision boundary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0CF547-AFD6-F943-9212-9E8A2E68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984" y="2137278"/>
                <a:ext cx="4518994" cy="923330"/>
              </a:xfrm>
              <a:prstGeom prst="rect">
                <a:avLst/>
              </a:prstGeom>
              <a:blipFill>
                <a:blip r:embed="rId8"/>
                <a:stretch>
                  <a:fillRect l="-1120" t="-2740" r="-280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061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52ED-4077-4293-8455-3A48E1DE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Fisher’s Iris Dataset</a:t>
            </a:r>
          </a:p>
        </p:txBody>
      </p:sp>
      <p:pic>
        <p:nvPicPr>
          <p:cNvPr id="7" name="Content Placeholder 6" descr="A bee on a purple flower&#10;&#10;Description automatically generated">
            <a:extLst>
              <a:ext uri="{FF2B5EF4-FFF2-40B4-BE49-F238E27FC236}">
                <a16:creationId xmlns:a16="http://schemas.microsoft.com/office/drawing/2014/main" id="{55E17E5F-7BF1-4C6F-AA34-44D3A0715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2730" y="1363845"/>
            <a:ext cx="2012749" cy="2680616"/>
          </a:xfrm>
        </p:spPr>
      </p:pic>
      <p:pic>
        <p:nvPicPr>
          <p:cNvPr id="9" name="Picture 8" descr="Purple flowers on a plant&#10;&#10;Description automatically generated with low confidence">
            <a:extLst>
              <a:ext uri="{FF2B5EF4-FFF2-40B4-BE49-F238E27FC236}">
                <a16:creationId xmlns:a16="http://schemas.microsoft.com/office/drawing/2014/main" id="{3C16C1B2-74E7-4C52-BB57-DF000511F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397" y="1662784"/>
            <a:ext cx="2794000" cy="2095500"/>
          </a:xfrm>
          <a:prstGeom prst="rect">
            <a:avLst/>
          </a:prstGeom>
        </p:spPr>
      </p:pic>
      <p:pic>
        <p:nvPicPr>
          <p:cNvPr id="11" name="Picture 10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8FAD465A-A193-4672-8A39-91D5C6ED1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3315" y="1636406"/>
            <a:ext cx="2607894" cy="2121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6ED690-7A71-4F5E-AFBC-F53ADE1EBFF8}"/>
              </a:ext>
            </a:extLst>
          </p:cNvPr>
          <p:cNvSpPr txBox="1"/>
          <p:nvPr/>
        </p:nvSpPr>
        <p:spPr>
          <a:xfrm>
            <a:off x="2213278" y="415876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Iris </a:t>
            </a:r>
            <a:r>
              <a:rPr lang="en-US" b="1" dirty="0" err="1"/>
              <a:t>setosa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956D1-77CB-4E66-804B-5341E700AF1B}"/>
              </a:ext>
            </a:extLst>
          </p:cNvPr>
          <p:cNvSpPr txBox="1"/>
          <p:nvPr/>
        </p:nvSpPr>
        <p:spPr>
          <a:xfrm>
            <a:off x="5247049" y="41587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Iris versicolor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1D8C32-F537-414A-A351-4A1D6C06821F}"/>
              </a:ext>
            </a:extLst>
          </p:cNvPr>
          <p:cNvSpPr txBox="1"/>
          <p:nvPr/>
        </p:nvSpPr>
        <p:spPr>
          <a:xfrm>
            <a:off x="8953195" y="415876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Iris virginica</a:t>
            </a:r>
          </a:p>
        </p:txBody>
      </p:sp>
      <p:sp>
        <p:nvSpPr>
          <p:cNvPr id="15" name="Content Placeholder 2 1">
            <a:extLst>
              <a:ext uri="{FF2B5EF4-FFF2-40B4-BE49-F238E27FC236}">
                <a16:creationId xmlns:a16="http://schemas.microsoft.com/office/drawing/2014/main" id="{B7EEA9C4-2DE8-4956-B57B-A4B74FA58952}"/>
              </a:ext>
            </a:extLst>
          </p:cNvPr>
          <p:cNvSpPr txBox="1">
            <a:spLocks/>
          </p:cNvSpPr>
          <p:nvPr/>
        </p:nvSpPr>
        <p:spPr>
          <a:xfrm>
            <a:off x="553915" y="814006"/>
            <a:ext cx="11084170" cy="1007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Classify among 3 species of Iris flowers…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3E099F-BF0C-48CF-AE82-59336A5F88F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109" y="4594300"/>
            <a:ext cx="1849453" cy="1964665"/>
          </a:xfrm>
          <a:prstGeom prst="rect">
            <a:avLst/>
          </a:prstGeom>
        </p:spPr>
      </p:pic>
      <p:sp>
        <p:nvSpPr>
          <p:cNvPr id="20" name="Content Placeholder 2 1">
            <a:extLst>
              <a:ext uri="{FF2B5EF4-FFF2-40B4-BE49-F238E27FC236}">
                <a16:creationId xmlns:a16="http://schemas.microsoft.com/office/drawing/2014/main" id="{B67DAA97-1E07-43A6-B367-CF95DCDF97F7}"/>
              </a:ext>
            </a:extLst>
          </p:cNvPr>
          <p:cNvSpPr txBox="1">
            <a:spLocks/>
          </p:cNvSpPr>
          <p:nvPr/>
        </p:nvSpPr>
        <p:spPr>
          <a:xfrm>
            <a:off x="5788251" y="4812188"/>
            <a:ext cx="5546585" cy="1746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Four features (in centimeters)</a:t>
            </a:r>
          </a:p>
          <a:p>
            <a:r>
              <a:rPr lang="en-US" sz="2800" dirty="0"/>
              <a:t>Petal length / width</a:t>
            </a:r>
          </a:p>
          <a:p>
            <a:r>
              <a:rPr lang="en-US" sz="2800" dirty="0"/>
              <a:t>Sepal length / width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BEE5A-2DA6-004C-8ECD-54D09A3C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37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9FF4-3595-4199-9332-20ED2D36D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Fisher’s Iris Dataset</a:t>
            </a:r>
          </a:p>
        </p:txBody>
      </p:sp>
      <p:pic>
        <p:nvPicPr>
          <p:cNvPr id="5" name="Content Placeholder 4" descr="Scatter chart&#10;&#10;Description automatically generated">
            <a:extLst>
              <a:ext uri="{FF2B5EF4-FFF2-40B4-BE49-F238E27FC236}">
                <a16:creationId xmlns:a16="http://schemas.microsoft.com/office/drawing/2014/main" id="{2E9CE4D1-99E1-4FC7-84CF-DCE9B8821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28" y="800343"/>
            <a:ext cx="5784667" cy="5784667"/>
          </a:xfrm>
        </p:spPr>
      </p:pic>
      <p:sp>
        <p:nvSpPr>
          <p:cNvPr id="6" name="Content Placeholder 2 1">
            <a:extLst>
              <a:ext uri="{FF2B5EF4-FFF2-40B4-BE49-F238E27FC236}">
                <a16:creationId xmlns:a16="http://schemas.microsoft.com/office/drawing/2014/main" id="{57B1886A-A628-4E09-AD5D-AF8A26B4D2DA}"/>
              </a:ext>
            </a:extLst>
          </p:cNvPr>
          <p:cNvSpPr txBox="1">
            <a:spLocks/>
          </p:cNvSpPr>
          <p:nvPr/>
        </p:nvSpPr>
        <p:spPr>
          <a:xfrm>
            <a:off x="6778869" y="2071256"/>
            <a:ext cx="4859216" cy="1357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Fairly easy to separate </a:t>
            </a:r>
            <a:r>
              <a:rPr lang="en-US" sz="2800" b="1" i="1" dirty="0" err="1"/>
              <a:t>setosa</a:t>
            </a:r>
            <a:r>
              <a:rPr lang="en-US" sz="2800" i="1" dirty="0"/>
              <a:t> from others using a </a:t>
            </a:r>
            <a:r>
              <a:rPr lang="en-US" sz="2800" i="1" u="sng" dirty="0"/>
              <a:t>linear classifier</a:t>
            </a:r>
            <a:endParaRPr lang="en-US" sz="2800" i="1" dirty="0"/>
          </a:p>
        </p:txBody>
      </p:sp>
      <p:sp>
        <p:nvSpPr>
          <p:cNvPr id="7" name="Content Placeholder 2 1">
            <a:extLst>
              <a:ext uri="{FF2B5EF4-FFF2-40B4-BE49-F238E27FC236}">
                <a16:creationId xmlns:a16="http://schemas.microsoft.com/office/drawing/2014/main" id="{E2C85231-6861-4E98-A616-2ABD83406877}"/>
              </a:ext>
            </a:extLst>
          </p:cNvPr>
          <p:cNvSpPr txBox="1">
            <a:spLocks/>
          </p:cNvSpPr>
          <p:nvPr/>
        </p:nvSpPr>
        <p:spPr>
          <a:xfrm>
            <a:off x="6778869" y="4040732"/>
            <a:ext cx="4859216" cy="1357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Need to use nonlinear basis / kernel representation to better separate other classes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6C76A1-D36C-444C-B403-3DE67B6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8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9292-F302-49B2-BD0C-F1DFA8C6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Fisher’s Iris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4B9D-3738-42A0-AB54-3EEBDB692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67" y="901756"/>
            <a:ext cx="11656290" cy="65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Train 8-degree polynomial kernel SVM classifier,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E0E68-804F-4DC6-BAC0-906C39FB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54" y="1543786"/>
            <a:ext cx="10515600" cy="109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BC67C-FD31-4F9B-A8EF-C0BD458AE4B3}"/>
              </a:ext>
            </a:extLst>
          </p:cNvPr>
          <p:cNvSpPr txBox="1"/>
          <p:nvPr/>
        </p:nvSpPr>
        <p:spPr>
          <a:xfrm>
            <a:off x="0" y="6418384"/>
            <a:ext cx="7704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 Source: </a:t>
            </a:r>
            <a:r>
              <a:rPr lang="en-US" sz="1400" dirty="0">
                <a:hlinkClick r:id="rId3"/>
              </a:rPr>
              <a:t>https://stackabuse.com/implementing-svm-and-kernel-svm-with-pythons-scikit-learn/</a:t>
            </a:r>
            <a:r>
              <a:rPr lang="en-US" sz="1400" dirty="0"/>
              <a:t> 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08F907-1264-4462-AAF3-1A6033D3A111}"/>
              </a:ext>
            </a:extLst>
          </p:cNvPr>
          <p:cNvSpPr txBox="1">
            <a:spLocks/>
          </p:cNvSpPr>
          <p:nvPr/>
        </p:nvSpPr>
        <p:spPr>
          <a:xfrm>
            <a:off x="227867" y="2817571"/>
            <a:ext cx="11656290" cy="658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Generate predictions on held-out test data,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55236D-C0A0-4F63-A5E4-44B3C9AD7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54" y="3429000"/>
            <a:ext cx="10344150" cy="6191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2E55BD-E545-4B0B-AE07-4364AF6A4357}"/>
              </a:ext>
            </a:extLst>
          </p:cNvPr>
          <p:cNvSpPr txBox="1">
            <a:spLocks/>
          </p:cNvSpPr>
          <p:nvPr/>
        </p:nvSpPr>
        <p:spPr>
          <a:xfrm>
            <a:off x="267855" y="4348128"/>
            <a:ext cx="11656290" cy="658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Show confusion matrix and classification accuracy,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D083F-50C5-4F00-9DC7-9BCDCCFCA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141" y="4852251"/>
            <a:ext cx="1419225" cy="923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D7878E-517F-445E-969D-D44D337E0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2" y="4762537"/>
            <a:ext cx="5055576" cy="16767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ED9444-AD93-47E9-A40D-C0BB07796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55" y="4919792"/>
            <a:ext cx="4629150" cy="552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11D1F-2FEC-FD41-BB77-A708CB2D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8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5820-4D07-42C5-A04F-6A506E0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Ridge Regression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8938C26A-67DB-4E28-820A-8E921BE4D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20498"/>
            <a:ext cx="11656290" cy="581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Recall the solution of L2-regularized linear regression (ridge regression),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91A3D0-EFFB-4F45-8083-445310F5E1D5}"/>
              </a:ext>
            </a:extLst>
          </p:cNvPr>
          <p:cNvGrpSpPr/>
          <p:nvPr/>
        </p:nvGrpSpPr>
        <p:grpSpPr>
          <a:xfrm>
            <a:off x="1223223" y="1751545"/>
            <a:ext cx="9818722" cy="1389888"/>
            <a:chOff x="1223223" y="1751545"/>
            <a:chExt cx="9818722" cy="138988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2718FCA-E18F-43A5-893E-64AA7971F46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4963" y="2116285"/>
              <a:ext cx="4996982" cy="4633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03E5C7-9056-094B-9D08-C50E2FF5A68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223" y="1751545"/>
              <a:ext cx="3927857" cy="138988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A8FF0-7D14-B248-BB81-63CFA16F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3CEC2C-9512-2643-8D12-3D035DB6F117}"/>
                  </a:ext>
                </a:extLst>
              </p:cNvPr>
              <p:cNvSpPr txBox="1"/>
              <p:nvPr/>
            </p:nvSpPr>
            <p:spPr>
              <a:xfrm>
                <a:off x="7086074" y="2754931"/>
                <a:ext cx="368485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= </a:t>
                </a:r>
                <a:r>
                  <a:rPr lang="en-US" sz="2000" dirty="0"/>
                  <a:t>with some algebra..</a:t>
                </a:r>
              </a:p>
              <a:p>
                <a:r>
                  <a:rPr lang="en-US" sz="32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3CEC2C-9512-2643-8D12-3D035DB6F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074" y="2754931"/>
                <a:ext cx="3684855" cy="1077218"/>
              </a:xfrm>
              <a:prstGeom prst="rect">
                <a:avLst/>
              </a:prstGeom>
              <a:blipFill>
                <a:blip r:embed="rId8"/>
                <a:stretch>
                  <a:fillRect l="-4110" t="-6977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6F416CE4-8322-1B47-B58E-3BD20D68DD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92" y="4457188"/>
            <a:ext cx="8119874" cy="16678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6956ED-D0D5-8E43-9776-42661FC3B46E}"/>
              </a:ext>
            </a:extLst>
          </p:cNvPr>
          <p:cNvSpPr txBox="1"/>
          <p:nvPr/>
        </p:nvSpPr>
        <p:spPr>
          <a:xfrm>
            <a:off x="8457859" y="171298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 by 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7BC00C-FB55-AA42-8178-11252E973F84}"/>
              </a:ext>
            </a:extLst>
          </p:cNvPr>
          <p:cNvSpPr txBox="1"/>
          <p:nvPr/>
        </p:nvSpPr>
        <p:spPr>
          <a:xfrm>
            <a:off x="8457859" y="371073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 by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73641-8B47-2F0B-FCC9-30B75EF9471E}"/>
              </a:ext>
            </a:extLst>
          </p:cNvPr>
          <p:cNvSpPr txBox="1"/>
          <p:nvPr/>
        </p:nvSpPr>
        <p:spPr>
          <a:xfrm>
            <a:off x="771817" y="282917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 by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E637D-93A1-DACB-954B-5FCB2A7C0502}"/>
              </a:ext>
            </a:extLst>
          </p:cNvPr>
          <p:cNvSpPr txBox="1"/>
          <p:nvPr/>
        </p:nvSpPr>
        <p:spPr>
          <a:xfrm>
            <a:off x="7244862" y="3726123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 by m</a:t>
            </a:r>
          </a:p>
        </p:txBody>
      </p:sp>
    </p:spTree>
    <p:extLst>
      <p:ext uri="{BB962C8B-B14F-4D97-AF65-F5344CB8AC3E}">
        <p14:creationId xmlns:p14="http://schemas.microsoft.com/office/powerpoint/2010/main" val="3990316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3ABD-6314-4D72-8328-8AAADEF0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 1">
                <a:extLst>
                  <a:ext uri="{FF2B5EF4-FFF2-40B4-BE49-F238E27FC236}">
                    <a16:creationId xmlns:a16="http://schemas.microsoft.com/office/drawing/2014/main" id="{0613F904-D3A9-4BC5-B6A7-2EEF1FC27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387" y="866995"/>
                <a:ext cx="11656290" cy="7119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Once we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, then the prediction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</a:t>
                </a:r>
              </a:p>
            </p:txBody>
          </p:sp>
        </mc:Choice>
        <mc:Fallback xmlns="">
          <p:sp>
            <p:nvSpPr>
              <p:cNvPr id="3" name="Content Placeholder 2 1">
                <a:extLst>
                  <a:ext uri="{FF2B5EF4-FFF2-40B4-BE49-F238E27FC236}">
                    <a16:creationId xmlns:a16="http://schemas.microsoft.com/office/drawing/2014/main" id="{0613F904-D3A9-4BC5-B6A7-2EEF1FC27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387" y="866995"/>
                <a:ext cx="11656290" cy="711969"/>
              </a:xfrm>
              <a:blipFill>
                <a:blip r:embed="rId4"/>
                <a:stretch>
                  <a:fillRect l="-871" t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12E4D4A-96BE-3C44-8E8C-290AE32CB3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756" y="1691738"/>
            <a:ext cx="2607462" cy="458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85A484-2C02-4A6E-A6AE-3AFCA6106E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3499" y="2280401"/>
            <a:ext cx="5277434" cy="5926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4A02C8-7470-43A2-86F4-978E9A6C3D34}"/>
              </a:ext>
            </a:extLst>
          </p:cNvPr>
          <p:cNvSpPr txBox="1"/>
          <p:nvPr/>
        </p:nvSpPr>
        <p:spPr>
          <a:xfrm>
            <a:off x="401412" y="2442844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Solution to ridge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B33C2-26F6-4234-9EBE-DFF692E06263}"/>
              </a:ext>
            </a:extLst>
          </p:cNvPr>
          <p:cNvSpPr txBox="1"/>
          <p:nvPr/>
        </p:nvSpPr>
        <p:spPr>
          <a:xfrm>
            <a:off x="1488651" y="337092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previous slide</a:t>
            </a:r>
          </a:p>
        </p:txBody>
      </p:sp>
      <p:sp>
        <p:nvSpPr>
          <p:cNvPr id="20" name="Content Placeholder 2 2">
            <a:extLst>
              <a:ext uri="{FF2B5EF4-FFF2-40B4-BE49-F238E27FC236}">
                <a16:creationId xmlns:a16="http://schemas.microsoft.com/office/drawing/2014/main" id="{EA18B0B0-5418-47C1-9375-678C7F5D1F0B}"/>
              </a:ext>
            </a:extLst>
          </p:cNvPr>
          <p:cNvSpPr txBox="1">
            <a:spLocks/>
          </p:cNvSpPr>
          <p:nvPr/>
        </p:nvSpPr>
        <p:spPr>
          <a:xfrm>
            <a:off x="76386" y="5664743"/>
            <a:ext cx="10476283" cy="120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/>
              <a:t>Can now express regression without explicitly specifying basis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1478F-7923-B146-AEDD-2995C834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199B22-A4C3-E949-ABFB-79C9E3E9B5D3}"/>
                  </a:ext>
                </a:extLst>
              </p:cNvPr>
              <p:cNvSpPr txBox="1"/>
              <p:nvPr/>
            </p:nvSpPr>
            <p:spPr>
              <a:xfrm>
                <a:off x="3663844" y="3200715"/>
                <a:ext cx="57608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6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199B22-A4C3-E949-ABFB-79C9E3E9B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844" y="3200715"/>
                <a:ext cx="5760808" cy="646331"/>
              </a:xfrm>
              <a:prstGeom prst="rect">
                <a:avLst/>
              </a:prstGeom>
              <a:blipFill>
                <a:blip r:embed="rId7"/>
                <a:stretch>
                  <a:fillRect r="-440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83EC1C-1E8C-FB4A-9C3A-E52C8D868C88}"/>
                  </a:ext>
                </a:extLst>
              </p:cNvPr>
              <p:cNvSpPr txBox="1"/>
              <p:nvPr/>
            </p:nvSpPr>
            <p:spPr>
              <a:xfrm>
                <a:off x="2743200" y="4045825"/>
                <a:ext cx="44249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m by m matrix computable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83EC1C-1E8C-FB4A-9C3A-E52C8D868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4045825"/>
                <a:ext cx="4424929" cy="400110"/>
              </a:xfrm>
              <a:prstGeom prst="rect">
                <a:avLst/>
              </a:prstGeom>
              <a:blipFill>
                <a:blip r:embed="rId8"/>
                <a:stretch>
                  <a:fillRect l="-1433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ADD254-C83E-DF46-85F5-7A37AABBDB54}"/>
                  </a:ext>
                </a:extLst>
              </p:cNvPr>
              <p:cNvSpPr txBox="1"/>
              <p:nvPr/>
            </p:nvSpPr>
            <p:spPr>
              <a:xfrm>
                <a:off x="8402594" y="4078004"/>
                <a:ext cx="3457998" cy="1390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m by 1 vector computable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ADD254-C83E-DF46-85F5-7A37AABBD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594" y="4078004"/>
                <a:ext cx="3457998" cy="1390958"/>
              </a:xfrm>
              <a:prstGeom prst="rect">
                <a:avLst/>
              </a:prstGeom>
              <a:blipFill>
                <a:blip r:embed="rId9"/>
                <a:stretch>
                  <a:fillRect l="-1825" t="-2727" r="-730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C149B0-FE2F-E346-8827-253EF76A9F07}"/>
              </a:ext>
            </a:extLst>
          </p:cNvPr>
          <p:cNvCxnSpPr/>
          <p:nvPr/>
        </p:nvCxnSpPr>
        <p:spPr>
          <a:xfrm>
            <a:off x="7598004" y="3921551"/>
            <a:ext cx="1562929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17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8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FA89-CA44-49E4-BEA0-D13D85DEA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Nonlinear Data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1BB98A06-4A23-46E0-9D5A-83C5B8B11C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4362" y="998310"/>
            <a:ext cx="4220308" cy="3331518"/>
            <a:chOff x="1651" y="432"/>
            <a:chExt cx="4378" cy="3456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895D8368-2363-438D-863C-15A3D896E52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51" y="432"/>
              <a:ext cx="4378" cy="3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8F0ACC65-73FB-4C93-8051-9BB1C176F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1" y="432"/>
              <a:ext cx="4386" cy="3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F89EAB74-807B-4795-9E2D-5731A7CE09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4825" y="1056352"/>
            <a:ext cx="5691676" cy="3215436"/>
            <a:chOff x="171" y="979"/>
            <a:chExt cx="4181" cy="2362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02307A66-FCF2-4200-AF10-00AE5643FD5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1" y="979"/>
              <a:ext cx="4181" cy="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ACA621F0-7AC3-454B-AA91-D23D640CC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" y="979"/>
              <a:ext cx="4189" cy="2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C0670-1E87-4A80-B30E-024E4BA9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4692422"/>
            <a:ext cx="5287108" cy="14522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our data are </a:t>
            </a:r>
            <a:r>
              <a:rPr lang="en-US" i="1" dirty="0"/>
              <a:t>not</a:t>
            </a:r>
            <a:r>
              <a:rPr lang="en-US" dirty="0"/>
              <a:t> well-described by a linear function?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15EF010-BB69-4BC4-9728-26E9D70711C9}"/>
              </a:ext>
            </a:extLst>
          </p:cNvPr>
          <p:cNvSpPr txBox="1">
            <a:spLocks/>
          </p:cNvSpPr>
          <p:nvPr/>
        </p:nvSpPr>
        <p:spPr>
          <a:xfrm>
            <a:off x="6520962" y="4692422"/>
            <a:ext cx="5287108" cy="1452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What if classes cannot be well-distinguished by a linear function?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A026C3-2795-4A56-8BCA-6E3438AE952E}"/>
              </a:ext>
            </a:extLst>
          </p:cNvPr>
          <p:cNvSpPr txBox="1"/>
          <p:nvPr/>
        </p:nvSpPr>
        <p:spPr>
          <a:xfrm>
            <a:off x="0" y="6369792"/>
            <a:ext cx="3065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[Source: Murphy, K. (2012) 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11FB9-029E-9448-ACC1-69B9DEC8F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7BEC-8102-488F-8CCF-49C120CD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Ridge Regression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9D4134-698D-45B6-BB58-FA83F70C72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37" y="3143588"/>
            <a:ext cx="3740725" cy="4011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050407-9A16-4460-8F0F-491B43B57B50}"/>
              </a:ext>
            </a:extLst>
          </p:cNvPr>
          <p:cNvSpPr txBox="1"/>
          <p:nvPr/>
        </p:nvSpPr>
        <p:spPr>
          <a:xfrm flipH="1">
            <a:off x="1897366" y="705788"/>
            <a:ext cx="2121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Primal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75BB76-E28A-47E4-841B-1B1DDEFA5EA8}"/>
              </a:ext>
            </a:extLst>
          </p:cNvPr>
          <p:cNvSpPr txBox="1"/>
          <p:nvPr/>
        </p:nvSpPr>
        <p:spPr>
          <a:xfrm flipH="1">
            <a:off x="7274742" y="705788"/>
            <a:ext cx="2121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Dual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8AA46222-4D90-46AC-8DF2-DD07349D2861}"/>
              </a:ext>
            </a:extLst>
          </p:cNvPr>
          <p:cNvSpPr/>
          <p:nvPr/>
        </p:nvSpPr>
        <p:spPr>
          <a:xfrm rot="5400000">
            <a:off x="2338479" y="2812477"/>
            <a:ext cx="414867" cy="2099733"/>
          </a:xfrm>
          <a:prstGeom prst="rightBrace">
            <a:avLst>
              <a:gd name="adj1" fmla="val 79761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CA402-88DC-4D7D-8BA7-13F82D6FD8A4}"/>
              </a:ext>
            </a:extLst>
          </p:cNvPr>
          <p:cNvSpPr txBox="1"/>
          <p:nvPr/>
        </p:nvSpPr>
        <p:spPr>
          <a:xfrm>
            <a:off x="259875" y="4138823"/>
            <a:ext cx="457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 by B Matrix Inversion: O(B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710CA54E-52AB-4E61-B130-043DA627B799}"/>
              </a:ext>
            </a:extLst>
          </p:cNvPr>
          <p:cNvSpPr/>
          <p:nvPr/>
        </p:nvSpPr>
        <p:spPr>
          <a:xfrm rot="5400000">
            <a:off x="8756212" y="3125744"/>
            <a:ext cx="414867" cy="1473199"/>
          </a:xfrm>
          <a:prstGeom prst="rightBrace">
            <a:avLst>
              <a:gd name="adj1" fmla="val 79761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4A9EB-280A-48C0-8EA1-5891DD2911E4}"/>
              </a:ext>
            </a:extLst>
          </p:cNvPr>
          <p:cNvSpPr txBox="1"/>
          <p:nvPr/>
        </p:nvSpPr>
        <p:spPr>
          <a:xfrm>
            <a:off x="6637549" y="4138823"/>
            <a:ext cx="462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 by m Matrix Inversion O(m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B4A4A738-A36D-4799-8C30-77211ECAB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55" y="4663839"/>
                <a:ext cx="11656290" cy="17182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If </a:t>
                </a:r>
                <a:r>
                  <a:rPr lang="en-US" sz="2400" b="1" dirty="0"/>
                  <a:t>B &lt;&lt; m</a:t>
                </a:r>
                <a:r>
                  <a:rPr lang="en-US" sz="2400" dirty="0"/>
                  <a:t>, use primal. If </a:t>
                </a:r>
                <a:r>
                  <a:rPr lang="en-US" sz="2400" b="1" dirty="0"/>
                  <a:t>B &gt;&gt; m</a:t>
                </a:r>
                <a:r>
                  <a:rPr lang="en-US" sz="2400" dirty="0"/>
                  <a:t>, use dual.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cannot be computed anyways (why?)</a:t>
                </a:r>
              </a:p>
              <a:p>
                <a:pPr lvl="1"/>
                <a:r>
                  <a:rPr lang="en-US" sz="2400" dirty="0"/>
                  <a:t>But we can still make predictions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!!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B4A4A738-A36D-4799-8C30-77211ECA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5" y="4663839"/>
                <a:ext cx="11656290" cy="1718269"/>
              </a:xfrm>
              <a:prstGeom prst="rect">
                <a:avLst/>
              </a:prstGeom>
              <a:blipFill>
                <a:blip r:embed="rId6"/>
                <a:stretch>
                  <a:fillRect l="-763" t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52668-6253-184D-9D5F-5E7CAA19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28F701-6A78-794D-8CD4-3B8C46678B1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356" y="1314765"/>
            <a:ext cx="7353321" cy="15104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80BEB7-C6F3-894B-B1C6-96D5C5B704D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57" y="1399854"/>
            <a:ext cx="3927857" cy="1389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115297-231B-6444-8426-3052B5FEB4EA}"/>
                  </a:ext>
                </a:extLst>
              </p:cNvPr>
              <p:cNvSpPr txBox="1"/>
              <p:nvPr/>
            </p:nvSpPr>
            <p:spPr>
              <a:xfrm>
                <a:off x="6700495" y="3062644"/>
                <a:ext cx="38777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115297-231B-6444-8426-3052B5FEB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495" y="3062644"/>
                <a:ext cx="3877793" cy="523220"/>
              </a:xfrm>
              <a:prstGeom prst="rect">
                <a:avLst/>
              </a:prstGeom>
              <a:blipFill>
                <a:blip r:embed="rId9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4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07A920-67D0-407E-BB9B-C440F04FA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0"/>
            <a:ext cx="10877550" cy="67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8D230-BD1B-45EE-A5B4-54942C560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1073760"/>
            <a:ext cx="9172575" cy="168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E47385-70ED-45C8-98C1-EA2E5AFBE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37" y="2865193"/>
            <a:ext cx="9305925" cy="200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28F1AC-9565-4B6A-A577-72D97DBB5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712" y="4949703"/>
            <a:ext cx="9248775" cy="11334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B9F9E-8CC2-5543-995E-24EDF3FF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1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DE68-C678-4EF9-B2A7-B2FFF5E1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Kernel Ridge Regression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D4AFDB42-8250-4C16-BDEF-1A4E3D929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68141"/>
            <a:ext cx="11656290" cy="474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Generate some sinusoidal (periodic) data,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3982D-19F0-4C1A-9B65-B02E941C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4" y="1342392"/>
            <a:ext cx="5545684" cy="907058"/>
          </a:xfrm>
          <a:prstGeom prst="rect">
            <a:avLst/>
          </a:prstGeom>
        </p:spPr>
      </p:pic>
      <p:sp>
        <p:nvSpPr>
          <p:cNvPr id="6" name="Content Placeholder 2 2">
            <a:extLst>
              <a:ext uri="{FF2B5EF4-FFF2-40B4-BE49-F238E27FC236}">
                <a16:creationId xmlns:a16="http://schemas.microsoft.com/office/drawing/2014/main" id="{FFF85FC9-D43D-4A93-97ED-F790FF0DE3DE}"/>
              </a:ext>
            </a:extLst>
          </p:cNvPr>
          <p:cNvSpPr txBox="1">
            <a:spLocks/>
          </p:cNvSpPr>
          <p:nvPr/>
        </p:nvSpPr>
        <p:spPr>
          <a:xfrm>
            <a:off x="267855" y="2381117"/>
            <a:ext cx="11656290" cy="474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Define an exponentiated sinusoidal kernel,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233578-8883-438D-A308-65376CCF7F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040" y="2872953"/>
            <a:ext cx="5253047" cy="760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2D083B-568D-4E3F-B91F-D64AA115D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79" y="2925641"/>
            <a:ext cx="6829425" cy="742950"/>
          </a:xfrm>
          <a:prstGeom prst="rect">
            <a:avLst/>
          </a:prstGeom>
        </p:spPr>
      </p:pic>
      <p:sp>
        <p:nvSpPr>
          <p:cNvPr id="13" name="Content Placeholder 2 2">
            <a:extLst>
              <a:ext uri="{FF2B5EF4-FFF2-40B4-BE49-F238E27FC236}">
                <a16:creationId xmlns:a16="http://schemas.microsoft.com/office/drawing/2014/main" id="{464D4BD0-263D-4845-B501-308072B767B3}"/>
              </a:ext>
            </a:extLst>
          </p:cNvPr>
          <p:cNvSpPr txBox="1">
            <a:spLocks/>
          </p:cNvSpPr>
          <p:nvPr/>
        </p:nvSpPr>
        <p:spPr>
          <a:xfrm>
            <a:off x="267855" y="3765507"/>
            <a:ext cx="11656290" cy="474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Fit kernel ridge regression,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A0F1A-98EC-4485-BCAC-2BCDBBC7F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79" y="4277378"/>
            <a:ext cx="6067425" cy="704850"/>
          </a:xfrm>
          <a:prstGeom prst="rect">
            <a:avLst/>
          </a:prstGeom>
        </p:spPr>
      </p:pic>
      <p:sp>
        <p:nvSpPr>
          <p:cNvPr id="16" name="Content Placeholder 2 2">
            <a:extLst>
              <a:ext uri="{FF2B5EF4-FFF2-40B4-BE49-F238E27FC236}">
                <a16:creationId xmlns:a16="http://schemas.microsoft.com/office/drawing/2014/main" id="{A6526C1C-A60C-4EF9-82FE-604D979150A0}"/>
              </a:ext>
            </a:extLst>
          </p:cNvPr>
          <p:cNvSpPr txBox="1">
            <a:spLocks/>
          </p:cNvSpPr>
          <p:nvPr/>
        </p:nvSpPr>
        <p:spPr>
          <a:xfrm>
            <a:off x="267855" y="4981356"/>
            <a:ext cx="11656290" cy="474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Plot results,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815E5-325C-43B3-877B-8A1AB3174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428" y="5455607"/>
            <a:ext cx="5191125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9E5171-14D9-4A6D-8D99-879A24336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804" y="4043705"/>
            <a:ext cx="3927598" cy="26688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481C9-83AF-CE4B-8CA5-60A4F2E3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0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7789-CD23-754C-ACAA-BDD954EB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Trick for Multi-Class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0DEE8-884E-9243-AFA9-AF685319ED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764564"/>
                <a:ext cx="11656290" cy="5068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Recall: logistic regression had a very natural extension to multi-class.</a:t>
                </a:r>
              </a:p>
              <a:p>
                <a:r>
                  <a:rPr lang="en-US" sz="2400" dirty="0"/>
                  <a:t>What about SVM?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r>
                  <a:rPr lang="en-US" sz="2400" b="1" dirty="0"/>
                  <a:t>[One-vs-the-rest trick]</a:t>
                </a:r>
              </a:p>
              <a:p>
                <a:r>
                  <a:rPr lang="en-US" sz="2400" dirty="0"/>
                  <a:t>Given: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r>
                  <a:rPr lang="en-US" sz="2400" dirty="0"/>
                  <a:t>For each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lvl="1"/>
                <a:r>
                  <a:rPr lang="en-US" sz="2000" dirty="0"/>
                  <a:t>Define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−1,1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where 1 for class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and -1 for other classes, for all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=1,…,m.</a:t>
                </a:r>
              </a:p>
              <a:p>
                <a:pPr lvl="1"/>
                <a:r>
                  <a:rPr lang="en-US" sz="2000" dirty="0"/>
                  <a:t>Train a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r>
                  <a:rPr lang="en-US" sz="2400" dirty="0"/>
                  <a:t>To classify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∈{1,…,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decision</m:t>
                            </m:r>
                            <m:r>
                              <a:rPr lang="en-US" sz="2400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value</m:t>
                            </m:r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0DEE8-884E-9243-AFA9-AF685319ED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764564"/>
                <a:ext cx="11656290" cy="5068599"/>
              </a:xfrm>
              <a:blipFill>
                <a:blip r:embed="rId2"/>
                <a:stretch>
                  <a:fillRect l="-871" t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7C4F-90D4-8642-A5A0-A1C655DE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9439A-FF5D-554C-96AD-33615EE3738E}"/>
              </a:ext>
            </a:extLst>
          </p:cNvPr>
          <p:cNvSpPr txBox="1"/>
          <p:nvPr/>
        </p:nvSpPr>
        <p:spPr>
          <a:xfrm>
            <a:off x="754145" y="1690451"/>
            <a:ext cx="629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Researchers have found a few, but it was not any better than a simple trick below.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AE39A4-A336-9644-8939-73DF60149001}"/>
                  </a:ext>
                </a:extLst>
              </p:cNvPr>
              <p:cNvSpPr txBox="1"/>
              <p:nvPr/>
            </p:nvSpPr>
            <p:spPr>
              <a:xfrm>
                <a:off x="9407951" y="5109328"/>
                <a:ext cx="29160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chemeClr val="accent2"/>
                    </a:solidFill>
                  </a:rPr>
                  <a:t>decision value</a:t>
                </a:r>
                <a:r>
                  <a:rPr lang="en-US" dirty="0">
                    <a:solidFill>
                      <a:schemeClr val="accent2"/>
                    </a:solidFill>
                  </a:rPr>
                  <a:t>: the real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before we threshold it at 0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AE39A4-A336-9644-8939-73DF6014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951" y="5109328"/>
                <a:ext cx="2916068" cy="923330"/>
              </a:xfrm>
              <a:prstGeom prst="rect">
                <a:avLst/>
              </a:prstGeom>
              <a:blipFill>
                <a:blip r:embed="rId3"/>
                <a:stretch>
                  <a:fillRect l="-1732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6515F-546B-E240-B76D-1B1676E17ED3}"/>
                  </a:ext>
                </a:extLst>
              </p:cNvPr>
              <p:cNvSpPr txBox="1"/>
              <p:nvPr/>
            </p:nvSpPr>
            <p:spPr>
              <a:xfrm>
                <a:off x="7737796" y="1652660"/>
                <a:ext cx="4352217" cy="772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multi-class: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6515F-546B-E240-B76D-1B1676E17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796" y="1652660"/>
                <a:ext cx="4352217" cy="772456"/>
              </a:xfrm>
              <a:prstGeom prst="rect">
                <a:avLst/>
              </a:prstGeom>
              <a:blipFill>
                <a:blip r:embed="rId4"/>
                <a:stretch>
                  <a:fillRect l="-1166" b="-5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347A1-E8A9-664A-BD2C-31E1FAE4328F}"/>
                  </a:ext>
                </a:extLst>
              </p:cNvPr>
              <p:cNvSpPr txBox="1"/>
              <p:nvPr/>
            </p:nvSpPr>
            <p:spPr>
              <a:xfrm>
                <a:off x="8207578" y="1217418"/>
                <a:ext cx="3190361" cy="505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binary: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 |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347A1-E8A9-664A-BD2C-31E1FAE43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78" y="1217418"/>
                <a:ext cx="3190361" cy="505138"/>
              </a:xfrm>
              <a:prstGeom prst="rect">
                <a:avLst/>
              </a:prstGeom>
              <a:blipFill>
                <a:blip r:embed="rId5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6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101E-A2AA-4562-B543-E7A796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45BD-3694-4851-B222-C5548CAAB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Basis Functions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Support Vector Machine Classifier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Kernels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8D93-D7D6-C84C-920A-49CA7971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50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E732-5B50-47E2-B674-923A37B8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FEB9C-D9B2-4CA3-B3EB-8F6AE05A3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195565"/>
            <a:ext cx="11390744" cy="9794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Basis functions transform linear models into nonlinear ones…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1A64705-C67B-45C5-8589-1A96AA1FC171}"/>
              </a:ext>
            </a:extLst>
          </p:cNvPr>
          <p:cNvSpPr txBox="1">
            <a:spLocks/>
          </p:cNvSpPr>
          <p:nvPr/>
        </p:nvSpPr>
        <p:spPr>
          <a:xfrm>
            <a:off x="267855" y="5521035"/>
            <a:ext cx="11656290" cy="745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…but it is often difficult to find a good basis transformation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43100A-BFD9-4CCB-9462-73AD0B26867B}"/>
              </a:ext>
            </a:extLst>
          </p:cNvPr>
          <p:cNvGrpSpPr/>
          <p:nvPr/>
        </p:nvGrpSpPr>
        <p:grpSpPr>
          <a:xfrm>
            <a:off x="2523619" y="1939999"/>
            <a:ext cx="7144761" cy="2992282"/>
            <a:chOff x="2701464" y="1939999"/>
            <a:chExt cx="7144761" cy="29922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D7E05C-ABA9-4408-A56A-8D88B23F66D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304" y="2859257"/>
              <a:ext cx="1512019" cy="42190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816DE8-9376-41C1-A0B5-F7A98608EA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3261" y="4493308"/>
              <a:ext cx="2046103" cy="43897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5A20C8-F466-4B54-AB76-B0B651453F1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1957" y="2859257"/>
              <a:ext cx="2050981" cy="4389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F8A9BF-1057-4ABD-B823-7C0544480D7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3940" y="4493308"/>
              <a:ext cx="2607013" cy="438973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3E5DF24-A343-4DAF-A0DA-DBF1BEA8701F}"/>
                </a:ext>
              </a:extLst>
            </p:cNvPr>
            <p:cNvCxnSpPr>
              <a:stCxn id="5" idx="2"/>
              <a:endCxn id="8" idx="0"/>
            </p:cNvCxnSpPr>
            <p:nvPr/>
          </p:nvCxnSpPr>
          <p:spPr>
            <a:xfrm flipH="1">
              <a:off x="4136313" y="3281159"/>
              <a:ext cx="1" cy="121214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C5ADB8-4620-4612-8FBA-3A9D7B6284B8}"/>
                </a:ext>
              </a:extLst>
            </p:cNvPr>
            <p:cNvCxnSpPr/>
            <p:nvPr/>
          </p:nvCxnSpPr>
          <p:spPr>
            <a:xfrm flipH="1">
              <a:off x="7995006" y="3281159"/>
              <a:ext cx="1" cy="121214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C83578-1EAE-4F1E-AAC2-1B0E9415A46F}"/>
                </a:ext>
              </a:extLst>
            </p:cNvPr>
            <p:cNvSpPr txBox="1"/>
            <p:nvPr/>
          </p:nvSpPr>
          <p:spPr>
            <a:xfrm>
              <a:off x="2701464" y="2256312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Linear Regression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E37094-B0BA-498D-AF86-0B84E8989131}"/>
                </a:ext>
              </a:extLst>
            </p:cNvPr>
            <p:cNvSpPr txBox="1"/>
            <p:nvPr/>
          </p:nvSpPr>
          <p:spPr>
            <a:xfrm>
              <a:off x="6346549" y="1939999"/>
              <a:ext cx="34996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Classification</a:t>
              </a:r>
            </a:p>
            <a:p>
              <a:pPr algn="ctr"/>
              <a:r>
                <a:rPr lang="en-US" sz="2400" b="1" dirty="0"/>
                <a:t>( Logistic Regression )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08BA1-2260-0840-8970-297A97A6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02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2950-CD36-45C3-98D5-89909964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Basis Functions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84C0E8BF-3A21-4316-990E-47C915277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614242"/>
            <a:ext cx="11656290" cy="10591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 if we could </a:t>
            </a:r>
            <a:r>
              <a:rPr lang="en-US" b="1" u="sng" dirty="0"/>
              <a:t>learn a basis function</a:t>
            </a:r>
            <a:r>
              <a:rPr lang="en-US" dirty="0"/>
              <a:t> so that a simple linear model performs well…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753BA50-1F83-41F5-8B88-6DF07CAC0E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6848" y="2252706"/>
            <a:ext cx="3645915" cy="2705375"/>
            <a:chOff x="2805" y="1392"/>
            <a:chExt cx="2070" cy="1536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0690188-2901-4D7B-ADB4-AE657F4956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05" y="1392"/>
              <a:ext cx="2070" cy="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C851BD-8053-4BF9-A41D-F3CCE78F5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" y="1392"/>
              <a:ext cx="2073" cy="1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90B3D12-9DC0-4E2C-B02B-39DB0E9646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610787"/>
              </p:ext>
            </p:extLst>
          </p:nvPr>
        </p:nvGraphicFramePr>
        <p:xfrm>
          <a:off x="6983948" y="2154842"/>
          <a:ext cx="3978897" cy="2985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920280" imgH="5193360" progId="">
                  <p:embed/>
                </p:oleObj>
              </mc:Choice>
              <mc:Fallback>
                <p:oleObj r:id="rId4" imgW="6920280" imgH="5193360" progId="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E37EEF9B-A399-4A9F-BCCC-93CFC6F4EA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83948" y="2154842"/>
                        <a:ext cx="3978897" cy="2985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194C92-BF8D-4A5E-96AE-E3A26D73B778}"/>
              </a:ext>
            </a:extLst>
          </p:cNvPr>
          <p:cNvCxnSpPr>
            <a:cxnSpLocks/>
          </p:cNvCxnSpPr>
          <p:nvPr/>
        </p:nvCxnSpPr>
        <p:spPr>
          <a:xfrm flipV="1">
            <a:off x="4912763" y="3723923"/>
            <a:ext cx="2404167" cy="1958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 2">
            <a:extLst>
              <a:ext uri="{FF2B5EF4-FFF2-40B4-BE49-F238E27FC236}">
                <a16:creationId xmlns:a16="http://schemas.microsoft.com/office/drawing/2014/main" id="{C912577E-4C87-4E10-BFBB-C447148ED40F}"/>
              </a:ext>
            </a:extLst>
          </p:cNvPr>
          <p:cNvSpPr txBox="1">
            <a:spLocks/>
          </p:cNvSpPr>
          <p:nvPr/>
        </p:nvSpPr>
        <p:spPr>
          <a:xfrm>
            <a:off x="267855" y="5675000"/>
            <a:ext cx="11656290" cy="105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…this is essentially what standard neural networks do…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DAF42A-FC97-4795-A710-489AED5909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313" y="2953067"/>
            <a:ext cx="868801" cy="4807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6184D4-5D90-4459-8AA2-1D0CB5DD1DE9}"/>
              </a:ext>
            </a:extLst>
          </p:cNvPr>
          <p:cNvSpPr txBox="1"/>
          <p:nvPr/>
        </p:nvSpPr>
        <p:spPr>
          <a:xfrm>
            <a:off x="5079384" y="2408261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Neural Net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9AB004-CB0C-4B8B-8A27-8AC7C5E548E8}"/>
              </a:ext>
            </a:extLst>
          </p:cNvPr>
          <p:cNvSpPr txBox="1"/>
          <p:nvPr/>
        </p:nvSpPr>
        <p:spPr>
          <a:xfrm>
            <a:off x="7890686" y="1725256"/>
            <a:ext cx="229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Warped 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1441D7-FF8E-4863-AA4F-048127BF6EBB}"/>
              </a:ext>
            </a:extLst>
          </p:cNvPr>
          <p:cNvSpPr txBox="1"/>
          <p:nvPr/>
        </p:nvSpPr>
        <p:spPr>
          <a:xfrm>
            <a:off x="2167116" y="1725256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C1C37-4C8B-46AA-B8B3-76CD12B9C9C1}"/>
              </a:ext>
            </a:extLst>
          </p:cNvPr>
          <p:cNvSpPr txBox="1"/>
          <p:nvPr/>
        </p:nvSpPr>
        <p:spPr>
          <a:xfrm>
            <a:off x="1211303" y="497368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Ignore the circled points…I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reused these from the SVM slides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34E390-94B5-B84C-ADDC-62FEB703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44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6744D-56D0-4F7F-8E62-EFF2B2A1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54BB-3632-4EF8-BBC2-C14BCE625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705788"/>
            <a:ext cx="11656290" cy="5367866"/>
          </a:xfrm>
        </p:spPr>
        <p:txBody>
          <a:bodyPr>
            <a:normAutofit/>
          </a:bodyPr>
          <a:lstStyle/>
          <a:p>
            <a:r>
              <a:rPr lang="en-US" sz="2400" dirty="0"/>
              <a:t>Flexible nonlinear transformations of data</a:t>
            </a:r>
          </a:p>
          <a:p>
            <a:endParaRPr lang="en-US" sz="2400" dirty="0"/>
          </a:p>
          <a:p>
            <a:r>
              <a:rPr lang="en-US" sz="2400" dirty="0"/>
              <a:t>Efficient learning procedure scales to massive data (compared to other nonlinear models)</a:t>
            </a:r>
          </a:p>
          <a:p>
            <a:pPr lvl="1"/>
            <a:r>
              <a:rPr lang="en-US" sz="2400" dirty="0"/>
              <a:t>Q: k-NN’s space complexity with m data points and D features</a:t>
            </a:r>
          </a:p>
          <a:p>
            <a:endParaRPr lang="en-US" sz="2400" dirty="0"/>
          </a:p>
          <a:p>
            <a:r>
              <a:rPr lang="en-US" sz="2400" dirty="0"/>
              <a:t>Apply to many Machine Learning / Data Science problems</a:t>
            </a:r>
          </a:p>
          <a:p>
            <a:pPr lvl="1"/>
            <a:r>
              <a:rPr lang="en-US" sz="2400" dirty="0"/>
              <a:t>Regression</a:t>
            </a:r>
          </a:p>
          <a:p>
            <a:pPr lvl="1"/>
            <a:r>
              <a:rPr lang="en-US" sz="2400" dirty="0"/>
              <a:t>Classification</a:t>
            </a:r>
          </a:p>
          <a:p>
            <a:pPr lvl="1"/>
            <a:r>
              <a:rPr lang="en-US" sz="2400" dirty="0"/>
              <a:t>Dimensionality reduction</a:t>
            </a:r>
          </a:p>
          <a:p>
            <a:pPr lvl="1"/>
            <a:r>
              <a:rPr lang="en-US" sz="2400" dirty="0"/>
              <a:t>Function approximation</a:t>
            </a:r>
          </a:p>
          <a:p>
            <a:pPr lvl="1"/>
            <a:r>
              <a:rPr lang="en-US" sz="2400" dirty="0"/>
              <a:t>Many application-specific problems</a:t>
            </a:r>
          </a:p>
          <a:p>
            <a:pPr lvl="1"/>
            <a:r>
              <a:rPr lang="en-US" sz="2400" dirty="0"/>
              <a:t>And exceptional performance on image/voice/natural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2FB7C-E75D-4144-91D9-846CF31E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899A3-2F33-9D4F-AC6B-14771EC738E4}"/>
              </a:ext>
            </a:extLst>
          </p:cNvPr>
          <p:cNvSpPr txBox="1"/>
          <p:nvPr/>
        </p:nvSpPr>
        <p:spPr>
          <a:xfrm>
            <a:off x="3846136" y="6485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AA9FF7-32DE-A542-B59E-78105F6FE720}"/>
                  </a:ext>
                </a:extLst>
              </p:cNvPr>
              <p:cNvSpPr txBox="1"/>
              <p:nvPr/>
            </p:nvSpPr>
            <p:spPr>
              <a:xfrm>
                <a:off x="9973559" y="2290713"/>
                <a:ext cx="10182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𝑚𝑑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AA9FF7-32DE-A542-B59E-78105F6FE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559" y="2290713"/>
                <a:ext cx="1018227" cy="400110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55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7F42-C616-4564-9254-2D10CF58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F29246F-0CCC-4D89-84DD-ABA9686F4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5" y="1636765"/>
            <a:ext cx="2810395" cy="156438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45006E-CC88-4BD3-9751-A32374BB4216}"/>
              </a:ext>
            </a:extLst>
          </p:cNvPr>
          <p:cNvSpPr txBox="1">
            <a:spLocks/>
          </p:cNvSpPr>
          <p:nvPr/>
        </p:nvSpPr>
        <p:spPr>
          <a:xfrm>
            <a:off x="267855" y="745067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Forms of NNs are used all over the place nowadays…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700A75-35C8-49DF-84DA-7A9F57D67F91}"/>
              </a:ext>
            </a:extLst>
          </p:cNvPr>
          <p:cNvSpPr txBox="1">
            <a:spLocks/>
          </p:cNvSpPr>
          <p:nvPr/>
        </p:nvSpPr>
        <p:spPr>
          <a:xfrm>
            <a:off x="267855" y="3445865"/>
            <a:ext cx="2810395" cy="3951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FB Auto Tagging</a:t>
            </a:r>
          </a:p>
        </p:txBody>
      </p:sp>
      <p:pic>
        <p:nvPicPr>
          <p:cNvPr id="9" name="Picture 8" descr="A picture containing outdoor, street&#10;&#10;Description automatically generated">
            <a:extLst>
              <a:ext uri="{FF2B5EF4-FFF2-40B4-BE49-F238E27FC236}">
                <a16:creationId xmlns:a16="http://schemas.microsoft.com/office/drawing/2014/main" id="{70456D1E-3BEE-4797-B41F-047CBD65E3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9958" y="1636765"/>
            <a:ext cx="2712294" cy="1809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67DE60-6B6A-4711-8716-96AF566FDB41}"/>
              </a:ext>
            </a:extLst>
          </p:cNvPr>
          <p:cNvSpPr txBox="1">
            <a:spLocks/>
          </p:cNvSpPr>
          <p:nvPr/>
        </p:nvSpPr>
        <p:spPr>
          <a:xfrm>
            <a:off x="4719958" y="3445865"/>
            <a:ext cx="2810395" cy="3951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Self-Driving Cars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1B46FA-59AB-495D-967F-DAADB4376480}"/>
              </a:ext>
            </a:extLst>
          </p:cNvPr>
          <p:cNvGrpSpPr/>
          <p:nvPr/>
        </p:nvGrpSpPr>
        <p:grpSpPr>
          <a:xfrm>
            <a:off x="2010611" y="4587977"/>
            <a:ext cx="8130988" cy="1941814"/>
            <a:chOff x="267855" y="4587977"/>
            <a:chExt cx="8130988" cy="19418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10C4AC8-7099-428D-851D-FE7F3A24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855" y="4663663"/>
              <a:ext cx="8130988" cy="1866128"/>
            </a:xfrm>
            <a:prstGeom prst="rect">
              <a:avLst/>
            </a:prstGeom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5B57005E-E3F3-4E0C-9745-FB34B31E9B78}"/>
                </a:ext>
              </a:extLst>
            </p:cNvPr>
            <p:cNvSpPr txBox="1">
              <a:spLocks/>
            </p:cNvSpPr>
            <p:nvPr/>
          </p:nvSpPr>
          <p:spPr>
            <a:xfrm>
              <a:off x="2156052" y="4587977"/>
              <a:ext cx="4226820" cy="3951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/>
                <a:t>Machine Translation</a:t>
              </a:r>
            </a:p>
          </p:txBody>
        </p:sp>
      </p:grpSp>
      <p:pic>
        <p:nvPicPr>
          <p:cNvPr id="17" name="Picture 16" descr="A yellow and black drone&#10;&#10;Description automatically generated with low confidence">
            <a:extLst>
              <a:ext uri="{FF2B5EF4-FFF2-40B4-BE49-F238E27FC236}">
                <a16:creationId xmlns:a16="http://schemas.microsoft.com/office/drawing/2014/main" id="{49A4D0C4-5A0C-4249-A22F-2A9119D596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5722" y="1627145"/>
            <a:ext cx="2603596" cy="189176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03D357B-5334-4FA2-83C4-03DC98DCF2E3}"/>
              </a:ext>
            </a:extLst>
          </p:cNvPr>
          <p:cNvSpPr txBox="1">
            <a:spLocks/>
          </p:cNvSpPr>
          <p:nvPr/>
        </p:nvSpPr>
        <p:spPr>
          <a:xfrm>
            <a:off x="8642322" y="3445865"/>
            <a:ext cx="2810395" cy="3951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Creepy Robots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8B891-C8C1-3549-854D-4AA2383C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9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03F9-EFF1-4DAF-9D96-3CAAB729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Rosenblatt’s Perceptron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49698-38A9-4272-8F5D-84A531E7F79B}"/>
              </a:ext>
            </a:extLst>
          </p:cNvPr>
          <p:cNvGrpSpPr/>
          <p:nvPr/>
        </p:nvGrpSpPr>
        <p:grpSpPr>
          <a:xfrm>
            <a:off x="5265047" y="830997"/>
            <a:ext cx="6667474" cy="5838102"/>
            <a:chOff x="182059" y="830997"/>
            <a:chExt cx="6667474" cy="5838102"/>
          </a:xfrm>
        </p:grpSpPr>
        <p:pic>
          <p:nvPicPr>
            <p:cNvPr id="7" name="Picture 6" descr="A person playing a musical instrument&#10;&#10;Description automatically generated with medium confidence">
              <a:extLst>
                <a:ext uri="{FF2B5EF4-FFF2-40B4-BE49-F238E27FC236}">
                  <a16:creationId xmlns:a16="http://schemas.microsoft.com/office/drawing/2014/main" id="{E0778DD7-738D-4C9E-89F9-DFA38F5CB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9646" y="2152228"/>
              <a:ext cx="4087228" cy="3196578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873D0C1B-579E-409C-9CD5-610FA113493E}"/>
                </a:ext>
              </a:extLst>
            </p:cNvPr>
            <p:cNvSpPr txBox="1">
              <a:spLocks/>
            </p:cNvSpPr>
            <p:nvPr/>
          </p:nvSpPr>
          <p:spPr>
            <a:xfrm>
              <a:off x="182059" y="830997"/>
              <a:ext cx="6502401" cy="11834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800" dirty="0"/>
                <a:t>In 1957 Frank Rosenblatt constructed the first (single layer) neural network known as a “perceptron”</a:t>
              </a: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0647C04B-F75D-4CAF-A181-1D167E50FC1A}"/>
                </a:ext>
              </a:extLst>
            </p:cNvPr>
            <p:cNvSpPr txBox="1">
              <a:spLocks/>
            </p:cNvSpPr>
            <p:nvPr/>
          </p:nvSpPr>
          <p:spPr>
            <a:xfrm>
              <a:off x="347132" y="5485644"/>
              <a:ext cx="6502401" cy="11834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800" dirty="0"/>
                <a:t>He demonstrated that it is capable of recognizing characters projected onto a 20x20 “pixel” array of photosensors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8F2377-DE36-49D2-BC86-443E69365F6B}"/>
              </a:ext>
            </a:extLst>
          </p:cNvPr>
          <p:cNvSpPr txBox="1">
            <a:spLocks/>
          </p:cNvSpPr>
          <p:nvPr/>
        </p:nvSpPr>
        <p:spPr>
          <a:xfrm>
            <a:off x="-65333" y="780628"/>
            <a:ext cx="5650345" cy="1183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Despite recent attention, neural networks are fairly old</a:t>
            </a:r>
          </a:p>
        </p:txBody>
      </p:sp>
      <p:pic>
        <p:nvPicPr>
          <p:cNvPr id="14" name="Picture 13" descr="A person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BA032193-7576-4D0C-AF16-0F0628B86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735" y="2014452"/>
            <a:ext cx="3456207" cy="45143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B7FA7-29C3-834B-894F-AC8314BE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6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D3D0-C119-4A43-BAE2-D421C835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Earthquake Prediction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E1B3-948E-4D54-8D9D-DA65C3FFA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94700"/>
            <a:ext cx="11656290" cy="11056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Suppose that we want to predict the number of earthquakes that occur of a certain magnitude.  Our data are given by,</a:t>
            </a:r>
            <a:endParaRPr lang="en-US" b="1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F27BA9A-C222-4621-A49A-787EA3EC73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638" y="2145870"/>
            <a:ext cx="5726724" cy="443023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5AB703-0367-4232-A2CC-FB353F9562AA}"/>
              </a:ext>
            </a:extLst>
          </p:cNvPr>
          <p:cNvCxnSpPr/>
          <p:nvPr/>
        </p:nvCxnSpPr>
        <p:spPr>
          <a:xfrm>
            <a:off x="4220308" y="3314700"/>
            <a:ext cx="2831123" cy="27783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605E68-D111-4D07-867B-AD40EA508FB2}"/>
              </a:ext>
            </a:extLst>
          </p:cNvPr>
          <p:cNvSpPr txBox="1"/>
          <p:nvPr/>
        </p:nvSpPr>
        <p:spPr>
          <a:xfrm>
            <a:off x="5404401" y="4132385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Fitting a linear regression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is not very helpful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BBD65-D4B2-486A-B017-E1AC3565C2B7}"/>
              </a:ext>
            </a:extLst>
          </p:cNvPr>
          <p:cNvSpPr txBox="1"/>
          <p:nvPr/>
        </p:nvSpPr>
        <p:spPr>
          <a:xfrm>
            <a:off x="0" y="6453554"/>
            <a:ext cx="29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Source: Silver, N. (2012) 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3A6A7-CCC2-A149-8B8E-F15AA160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50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2037-8311-4975-AA16-3F69A5F9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Rosenblatt’s Perceptron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26AD45C-5446-417C-8D05-543428CA5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40" y="657648"/>
            <a:ext cx="6054097" cy="360723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2D509-DB28-43EE-8C7F-6E66F21996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7576" y="1234676"/>
            <a:ext cx="2205841" cy="493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41E021-7BF2-4B96-A29E-1D881F567983}"/>
              </a:ext>
            </a:extLst>
          </p:cNvPr>
          <p:cNvSpPr txBox="1"/>
          <p:nvPr/>
        </p:nvSpPr>
        <p:spPr>
          <a:xfrm>
            <a:off x="8645231" y="65764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Perceptron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438E8-D811-4BEF-B732-3890FC167877}"/>
              </a:ext>
            </a:extLst>
          </p:cNvPr>
          <p:cNvGrpSpPr/>
          <p:nvPr/>
        </p:nvGrpSpPr>
        <p:grpSpPr>
          <a:xfrm>
            <a:off x="7426959" y="1516134"/>
            <a:ext cx="3841598" cy="1893359"/>
            <a:chOff x="7141634" y="2327143"/>
            <a:chExt cx="3841598" cy="1893359"/>
          </a:xfrm>
        </p:grpSpPr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C4C1861-0AC7-4816-92DC-8065BFF32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1634" y="2327143"/>
              <a:ext cx="3841598" cy="18933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D8BD26A-A7C1-427D-8D7C-CB3C006CC58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0998" y="3172419"/>
              <a:ext cx="241435" cy="200282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E8F33F-97AD-423F-B4E7-C2585344A9EA}"/>
              </a:ext>
            </a:extLst>
          </p:cNvPr>
          <p:cNvSpPr txBox="1">
            <a:spLocks/>
          </p:cNvSpPr>
          <p:nvPr/>
        </p:nvSpPr>
        <p:spPr>
          <a:xfrm>
            <a:off x="99472" y="4479543"/>
            <a:ext cx="11538937" cy="159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“Principles of </a:t>
            </a:r>
            <a:r>
              <a:rPr lang="en-US" sz="2000" dirty="0" err="1"/>
              <a:t>Neurodynamics</a:t>
            </a:r>
            <a:r>
              <a:rPr lang="en-US" sz="2000" dirty="0"/>
              <a:t>: </a:t>
            </a:r>
            <a:r>
              <a:rPr lang="en-US" sz="2000" dirty="0" err="1"/>
              <a:t>Perceptrons</a:t>
            </a:r>
            <a:r>
              <a:rPr lang="en-US" sz="2000" dirty="0"/>
              <a:t> and the Theory of Brain Mechanics” (1962)</a:t>
            </a:r>
          </a:p>
          <a:p>
            <a:r>
              <a:rPr lang="en-US" sz="2000" dirty="0"/>
              <a:t>Criticized by Marvin Minsky in book “</a:t>
            </a:r>
            <a:r>
              <a:rPr lang="en-US" sz="2000" dirty="0" err="1"/>
              <a:t>Perceptrons</a:t>
            </a:r>
            <a:r>
              <a:rPr lang="en-US" sz="2000" dirty="0"/>
              <a:t>” since can only learn linearly-separable functions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The perceptron is just logistic regression in disguise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98143-6ABE-8A4D-9251-85673240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84B42-A189-1B42-9BD0-A1FE2F9F8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3302" y="3329119"/>
            <a:ext cx="3524958" cy="709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09AA5-A084-364F-B2EA-08271E3D9B21}"/>
                  </a:ext>
                </a:extLst>
              </p:cNvPr>
              <p:cNvSpPr txBox="1"/>
              <p:nvPr/>
            </p:nvSpPr>
            <p:spPr>
              <a:xfrm>
                <a:off x="6697256" y="3375205"/>
                <a:ext cx="1753237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09AA5-A084-364F-B2EA-08271E3D9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256" y="3375205"/>
                <a:ext cx="1753237" cy="617348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5500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6AF1-CEC1-A74B-BBDE-363B417A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Side note on the history of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417E9-8B0B-3843-8C03-A7788829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12990-E99F-DE40-8285-6B4D301624E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43907" y="705788"/>
            <a:ext cx="11704186" cy="1346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Ongoing battle between: bottom-up vs top-down</a:t>
            </a:r>
          </a:p>
          <a:p>
            <a:r>
              <a:rPr lang="en-US" sz="2400" dirty="0"/>
              <a:t>Bottom-up: Connectionist. Mimic the biology of humans/animals.</a:t>
            </a:r>
          </a:p>
          <a:p>
            <a:r>
              <a:rPr lang="en-US" sz="2400" dirty="0"/>
              <a:t>Top-down: Symbolic/Logical approach. Mimic how humans reason.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65D2E-6918-1A4F-B215-36BD7152C80F}"/>
              </a:ext>
            </a:extLst>
          </p:cNvPr>
          <p:cNvSpPr txBox="1"/>
          <p:nvPr/>
        </p:nvSpPr>
        <p:spPr>
          <a:xfrm>
            <a:off x="243907" y="2201790"/>
            <a:ext cx="1165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Bottom-up is the winner nowadays</a:t>
            </a:r>
            <a:r>
              <a:rPr lang="en-US" sz="2000" dirty="0"/>
              <a:t>; I personally believe that the reasons include computational complexity and availability of data </a:t>
            </a:r>
            <a:r>
              <a:rPr lang="en-US" sz="2000"/>
              <a:t>in modern era.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1181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232C4-4CC2-E548-90A7-1A9E4136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battles are still going on, occasionally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43FA3-6666-1149-9F78-EC853502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B96B7-064C-2A47-8170-5F1ED8F83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77"/>
          <a:stretch/>
        </p:blipFill>
        <p:spPr>
          <a:xfrm>
            <a:off x="198162" y="1534510"/>
            <a:ext cx="5879098" cy="5044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C5B81-30C6-4240-A843-42FDBE786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11"/>
          <a:stretch/>
        </p:blipFill>
        <p:spPr>
          <a:xfrm>
            <a:off x="6204241" y="1534510"/>
            <a:ext cx="5912629" cy="3636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9F50F-2129-7441-8594-F08A94905E7F}"/>
              </a:ext>
            </a:extLst>
          </p:cNvPr>
          <p:cNvSpPr txBox="1"/>
          <p:nvPr/>
        </p:nvSpPr>
        <p:spPr>
          <a:xfrm>
            <a:off x="198162" y="581891"/>
            <a:ext cx="1149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: famous neural network researcher</a:t>
            </a:r>
          </a:p>
          <a:p>
            <a:r>
              <a:rPr lang="en-US" dirty="0"/>
              <a:t>Gary Marcus: Likes symbolic systems. AI scientist, author, and entrepreneur (unclear about his standing as a researcher)</a:t>
            </a:r>
          </a:p>
        </p:txBody>
      </p:sp>
    </p:spTree>
    <p:extLst>
      <p:ext uri="{BB962C8B-B14F-4D97-AF65-F5344CB8AC3E}">
        <p14:creationId xmlns:p14="http://schemas.microsoft.com/office/powerpoint/2010/main" val="644202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F4D9-68F6-4A3D-A81C-AF4CA8AB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Multilayer Perceptron</a:t>
            </a:r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F0AE0E-4A63-4F01-9E14-7B3DCF7A5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29"/>
          <a:stretch/>
        </p:blipFill>
        <p:spPr>
          <a:xfrm>
            <a:off x="3601041" y="1974287"/>
            <a:ext cx="5815279" cy="25947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A0FAB-5419-42E9-896A-2EDE63D7BF6C}"/>
              </a:ext>
            </a:extLst>
          </p:cNvPr>
          <p:cNvSpPr txBox="1"/>
          <p:nvPr/>
        </p:nvSpPr>
        <p:spPr>
          <a:xfrm>
            <a:off x="6531476" y="6393663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Source: </a:t>
            </a:r>
            <a:r>
              <a:rPr lang="en-US" dirty="0">
                <a:hlinkClick r:id="rId3"/>
              </a:rPr>
              <a:t>http://neuralnetworksanddeeplearning.com</a:t>
            </a:r>
            <a:r>
              <a:rPr lang="en-US" dirty="0"/>
              <a:t>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647D6E-868D-45BC-851B-2DEA4671964E}"/>
              </a:ext>
            </a:extLst>
          </p:cNvPr>
          <p:cNvSpPr txBox="1"/>
          <p:nvPr/>
        </p:nvSpPr>
        <p:spPr>
          <a:xfrm>
            <a:off x="2707579" y="175190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input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CBBB97-D769-43B7-A21F-FFE13A7DFA30}"/>
              </a:ext>
            </a:extLst>
          </p:cNvPr>
          <p:cNvCxnSpPr/>
          <p:nvPr/>
        </p:nvCxnSpPr>
        <p:spPr>
          <a:xfrm>
            <a:off x="6214533" y="1351723"/>
            <a:ext cx="0" cy="52493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94D85-1D80-4A51-8842-D9F68B6ADA94}"/>
              </a:ext>
            </a:extLst>
          </p:cNvPr>
          <p:cNvSpPr txBox="1"/>
          <p:nvPr/>
        </p:nvSpPr>
        <p:spPr>
          <a:xfrm>
            <a:off x="5429703" y="608303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Hidden layer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 err="1">
                <a:solidFill>
                  <a:srgbClr val="FF0000"/>
                </a:solidFill>
              </a:rPr>
              <a:t>perceptrons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Content Placeholder 2 2">
            <a:extLst>
              <a:ext uri="{FF2B5EF4-FFF2-40B4-BE49-F238E27FC236}">
                <a16:creationId xmlns:a16="http://schemas.microsoft.com/office/drawing/2014/main" id="{F9BB1A7C-C45B-4B5E-B81A-15A171C2AB94}"/>
              </a:ext>
            </a:extLst>
          </p:cNvPr>
          <p:cNvSpPr txBox="1">
            <a:spLocks/>
          </p:cNvSpPr>
          <p:nvPr/>
        </p:nvSpPr>
        <p:spPr>
          <a:xfrm>
            <a:off x="192441" y="5155927"/>
            <a:ext cx="11656290" cy="105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This is the quintessential </a:t>
            </a:r>
            <a:r>
              <a:rPr lang="en-US" sz="2400" i="1" dirty="0"/>
              <a:t>(Artificial) Neural Network…</a:t>
            </a:r>
          </a:p>
          <a:p>
            <a:pPr marL="0" indent="0" algn="ctr">
              <a:buNone/>
            </a:pPr>
            <a:r>
              <a:rPr lang="en-US" sz="2400" dirty="0"/>
              <a:t>… the image above is a special case called </a:t>
            </a:r>
            <a:r>
              <a:rPr lang="en-US" sz="2400" i="1" dirty="0"/>
              <a:t>Feed Forward Neural Net</a:t>
            </a:r>
            <a:endParaRPr lang="en-US" sz="2400" dirty="0"/>
          </a:p>
        </p:txBody>
      </p:sp>
      <p:sp>
        <p:nvSpPr>
          <p:cNvPr id="19" name="Content Placeholder 2 2">
            <a:extLst>
              <a:ext uri="{FF2B5EF4-FFF2-40B4-BE49-F238E27FC236}">
                <a16:creationId xmlns:a16="http://schemas.microsoft.com/office/drawing/2014/main" id="{F615A2B4-14E2-454E-862D-97EB5D9878E2}"/>
              </a:ext>
            </a:extLst>
          </p:cNvPr>
          <p:cNvSpPr txBox="1">
            <a:spLocks/>
          </p:cNvSpPr>
          <p:nvPr/>
        </p:nvSpPr>
        <p:spPr>
          <a:xfrm>
            <a:off x="7971302" y="1100357"/>
            <a:ext cx="4088763" cy="1587792"/>
          </a:xfrm>
          <a:prstGeom prst="rect">
            <a:avLst/>
          </a:prstGeom>
          <a:ln w="9525"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800" b="1" dirty="0"/>
              <a:t>Adding hidden layers allows NN to learn </a:t>
            </a:r>
            <a:r>
              <a:rPr lang="en-US" sz="2800" b="1" u="sng" dirty="0"/>
              <a:t>nonlinear/complex </a:t>
            </a:r>
            <a:r>
              <a:rPr lang="en-US" sz="2800" b="1" dirty="0"/>
              <a:t>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BFADB-79DE-324E-9E5F-8318B9AA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115A0-C363-FC48-97F8-649FFF175B12}"/>
              </a:ext>
            </a:extLst>
          </p:cNvPr>
          <p:cNvSpPr txBox="1"/>
          <p:nvPr/>
        </p:nvSpPr>
        <p:spPr>
          <a:xfrm>
            <a:off x="6999364" y="5935015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feed forward: no backward connection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0D8BE-5BD4-0344-BDF5-982355B36B97}"/>
              </a:ext>
            </a:extLst>
          </p:cNvPr>
          <p:cNvSpPr txBox="1"/>
          <p:nvPr/>
        </p:nvSpPr>
        <p:spPr>
          <a:xfrm>
            <a:off x="59871" y="3385189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each circle is called ‘unit’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7A89E7-35DA-D343-A7EE-6F09DBF7D707}"/>
              </a:ext>
            </a:extLst>
          </p:cNvPr>
          <p:cNvSpPr/>
          <p:nvPr/>
        </p:nvSpPr>
        <p:spPr>
          <a:xfrm>
            <a:off x="3370695" y="2249144"/>
            <a:ext cx="351447" cy="35144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8BA98B-3657-274D-AFD5-C436B0FA99FF}"/>
              </a:ext>
            </a:extLst>
          </p:cNvPr>
          <p:cNvSpPr/>
          <p:nvPr/>
        </p:nvSpPr>
        <p:spPr>
          <a:xfrm>
            <a:off x="3370695" y="2698222"/>
            <a:ext cx="351447" cy="35144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6BE170-738A-5545-B681-EA713A1DB11A}"/>
              </a:ext>
            </a:extLst>
          </p:cNvPr>
          <p:cNvSpPr/>
          <p:nvPr/>
        </p:nvSpPr>
        <p:spPr>
          <a:xfrm>
            <a:off x="3370695" y="3119378"/>
            <a:ext cx="351447" cy="35144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65111F-BA6F-7147-B351-57A09BFB593C}"/>
              </a:ext>
            </a:extLst>
          </p:cNvPr>
          <p:cNvSpPr/>
          <p:nvPr/>
        </p:nvSpPr>
        <p:spPr>
          <a:xfrm>
            <a:off x="3370695" y="3540534"/>
            <a:ext cx="351447" cy="35144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AE2F3A-D4F4-0540-9535-E227AA6A56C2}"/>
              </a:ext>
            </a:extLst>
          </p:cNvPr>
          <p:cNvSpPr/>
          <p:nvPr/>
        </p:nvSpPr>
        <p:spPr>
          <a:xfrm>
            <a:off x="3370695" y="3942836"/>
            <a:ext cx="351447" cy="35144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796D57-B4CD-994F-82A2-11FDDF949E7F}"/>
              </a:ext>
            </a:extLst>
          </p:cNvPr>
          <p:cNvCxnSpPr>
            <a:cxnSpLocks/>
          </p:cNvCxnSpPr>
          <p:nvPr/>
        </p:nvCxnSpPr>
        <p:spPr>
          <a:xfrm flipH="1">
            <a:off x="4754949" y="1254634"/>
            <a:ext cx="769158" cy="8844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AB0AB2-DEDE-3243-BC40-BE3A656FCB82}"/>
              </a:ext>
            </a:extLst>
          </p:cNvPr>
          <p:cNvSpPr txBox="1"/>
          <p:nvPr/>
        </p:nvSpPr>
        <p:spPr>
          <a:xfrm>
            <a:off x="6971398" y="229673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output layer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perceptron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4EDBC25D-7297-AA4B-95B4-B0B9F87DC8B2}"/>
              </a:ext>
            </a:extLst>
          </p:cNvPr>
          <p:cNvSpPr/>
          <p:nvPr/>
        </p:nvSpPr>
        <p:spPr>
          <a:xfrm rot="5400000">
            <a:off x="4734421" y="3087349"/>
            <a:ext cx="340359" cy="306781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57B9A0-1433-B54F-B20B-C403A104B623}"/>
                  </a:ext>
                </a:extLst>
              </p:cNvPr>
              <p:cNvSpPr txBox="1"/>
              <p:nvPr/>
            </p:nvSpPr>
            <p:spPr>
              <a:xfrm>
                <a:off x="5062194" y="4628172"/>
                <a:ext cx="4157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can be seen as the basis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57B9A0-1433-B54F-B20B-C403A104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4" y="4628172"/>
                <a:ext cx="4157613" cy="369332"/>
              </a:xfrm>
              <a:prstGeom prst="rect">
                <a:avLst/>
              </a:prstGeom>
              <a:blipFill>
                <a:blip r:embed="rId4"/>
                <a:stretch>
                  <a:fillRect l="-12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D85499C-7BAA-874E-9DF5-6D85C8072882}"/>
              </a:ext>
            </a:extLst>
          </p:cNvPr>
          <p:cNvSpPr txBox="1"/>
          <p:nvPr/>
        </p:nvSpPr>
        <p:spPr>
          <a:xfrm>
            <a:off x="9902034" y="3611129"/>
            <a:ext cx="167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Terminologies:</a:t>
            </a:r>
          </a:p>
          <a:p>
            <a:r>
              <a:rPr lang="en-US" dirty="0">
                <a:solidFill>
                  <a:schemeClr val="accent2"/>
                </a:solidFill>
              </a:rPr>
              <a:t>width vs depth</a:t>
            </a:r>
          </a:p>
        </p:txBody>
      </p:sp>
    </p:spTree>
    <p:extLst>
      <p:ext uri="{BB962C8B-B14F-4D97-AF65-F5344CB8AC3E}">
        <p14:creationId xmlns:p14="http://schemas.microsoft.com/office/powerpoint/2010/main" val="146414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0576-F62B-A046-93CF-8C96286E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E919-D5D5-5B48-998A-9CF38EFFD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03" y="788324"/>
            <a:ext cx="9049881" cy="572220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60’s: early interest in perceptron, but the XOR problem..!</a:t>
            </a:r>
            <a:br>
              <a:rPr lang="en-US" sz="2400" dirty="0"/>
            </a:br>
            <a:r>
              <a:rPr lang="en-US" sz="2400" dirty="0"/>
              <a:t>(time for the symbolic camp to laugh at connectionists)</a:t>
            </a:r>
          </a:p>
          <a:p>
            <a:endParaRPr lang="en-US" sz="1200" dirty="0"/>
          </a:p>
          <a:p>
            <a:r>
              <a:rPr lang="en-US" sz="2400" dirty="0"/>
              <a:t>MLP was a way to get around, but people did not know how to train it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2400" dirty="0"/>
              <a:t>Werbos’74 breakthrough: </a:t>
            </a:r>
            <a:r>
              <a:rPr lang="en-US" sz="2400" b="1" u="sng" dirty="0"/>
              <a:t>backpropagation</a:t>
            </a:r>
            <a:r>
              <a:rPr lang="en-US" sz="2400" dirty="0"/>
              <a:t> (but still hard to get people back) for training MLP.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2400" dirty="0"/>
              <a:t>NN became popular again in ‘86 with McClelland, </a:t>
            </a:r>
            <a:r>
              <a:rPr lang="en-US" sz="2400" dirty="0" err="1"/>
              <a:t>Rumelhart</a:t>
            </a:r>
            <a:r>
              <a:rPr lang="en-US" sz="2400" dirty="0"/>
              <a:t>, and Hinton on training large-scale neural nets.</a:t>
            </a:r>
          </a:p>
          <a:p>
            <a:endParaRPr lang="en-US" sz="1200" dirty="0"/>
          </a:p>
          <a:p>
            <a:r>
              <a:rPr lang="en-US" sz="2400" dirty="0"/>
              <a:t>Around ‘97 or so to ‘12 is a dark time for neural nets; probabilistic models and SVM dominated.</a:t>
            </a:r>
          </a:p>
          <a:p>
            <a:endParaRPr lang="en-US" sz="1050" dirty="0"/>
          </a:p>
          <a:p>
            <a:r>
              <a:rPr lang="en-US" sz="2400" dirty="0"/>
              <a:t>Circa 2012, neural nets came back as ‘deep neural networks’.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9269F-0B92-B34C-B2D7-4715E03A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D566B-F107-CB41-B10E-F4A41D0D8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067" y="905768"/>
            <a:ext cx="2783078" cy="311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536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79AD-4FCF-4EBB-95B1-BA7442F8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Modern Neural Networks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94C78D96-D21D-4203-8381-4BFEE7CC9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88" y="1521568"/>
            <a:ext cx="11655425" cy="40217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E822C-45DB-4E09-8368-DE3B822F5943}"/>
              </a:ext>
            </a:extLst>
          </p:cNvPr>
          <p:cNvSpPr txBox="1"/>
          <p:nvPr/>
        </p:nvSpPr>
        <p:spPr>
          <a:xfrm>
            <a:off x="268288" y="6417733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Source: </a:t>
            </a:r>
            <a:r>
              <a:rPr lang="en-US" dirty="0" err="1"/>
              <a:t>Krizhevsky</a:t>
            </a:r>
            <a:r>
              <a:rPr lang="en-US" dirty="0"/>
              <a:t> et al. (NIPS 2012) ]</a:t>
            </a:r>
          </a:p>
        </p:txBody>
      </p:sp>
      <p:sp>
        <p:nvSpPr>
          <p:cNvPr id="7" name="Content Placeholder 2 2">
            <a:extLst>
              <a:ext uri="{FF2B5EF4-FFF2-40B4-BE49-F238E27FC236}">
                <a16:creationId xmlns:a16="http://schemas.microsoft.com/office/drawing/2014/main" id="{4AAB3673-6C9B-4509-848B-8B5AD86A48BA}"/>
              </a:ext>
            </a:extLst>
          </p:cNvPr>
          <p:cNvSpPr txBox="1">
            <a:spLocks/>
          </p:cNvSpPr>
          <p:nvPr/>
        </p:nvSpPr>
        <p:spPr>
          <a:xfrm>
            <a:off x="267855" y="892834"/>
            <a:ext cx="11656290" cy="105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Modern </a:t>
            </a:r>
            <a:r>
              <a:rPr lang="en-US" i="1" dirty="0"/>
              <a:t>Deep Neural networks</a:t>
            </a:r>
            <a:r>
              <a:rPr lang="en-US" dirty="0"/>
              <a:t> add many hidden layers</a:t>
            </a:r>
          </a:p>
        </p:txBody>
      </p:sp>
      <p:sp>
        <p:nvSpPr>
          <p:cNvPr id="8" name="Content Placeholder 2 2">
            <a:extLst>
              <a:ext uri="{FF2B5EF4-FFF2-40B4-BE49-F238E27FC236}">
                <a16:creationId xmlns:a16="http://schemas.microsoft.com/office/drawing/2014/main" id="{23B1A5AD-C8A3-4185-A5C8-69EB87E8B026}"/>
              </a:ext>
            </a:extLst>
          </p:cNvPr>
          <p:cNvSpPr txBox="1">
            <a:spLocks/>
          </p:cNvSpPr>
          <p:nvPr/>
        </p:nvSpPr>
        <p:spPr>
          <a:xfrm>
            <a:off x="267855" y="5543296"/>
            <a:ext cx="11656290" cy="105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…and have many millions of parameters (=weights/biases) to learn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5F48C-B334-014E-B14E-347F6F1A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7F8AE-C3FF-7A49-8A53-A43B88E127AF}"/>
              </a:ext>
            </a:extLst>
          </p:cNvPr>
          <p:cNvSpPr txBox="1"/>
          <p:nvPr/>
        </p:nvSpPr>
        <p:spPr>
          <a:xfrm>
            <a:off x="5617209" y="4819615"/>
            <a:ext cx="630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each unit cube 1 by 1 by 1 is the real values it is computing given an input (e.g., image)</a:t>
            </a:r>
          </a:p>
        </p:txBody>
      </p:sp>
    </p:spTree>
    <p:extLst>
      <p:ext uri="{BB962C8B-B14F-4D97-AF65-F5344CB8AC3E}">
        <p14:creationId xmlns:p14="http://schemas.microsoft.com/office/powerpoint/2010/main" val="3848597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4D59-FD83-4500-8A31-300B8AFA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Handwritten Digit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2D4FB-F338-470B-A2E3-82A84137B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5818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Classifying handwritten digits is the “Hello World” of NNs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42DE5-1F73-4DDE-B971-D816AB73A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751806"/>
            <a:ext cx="4126374" cy="335438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97C405-BD0B-4CB1-88BB-7F41F742141E}"/>
              </a:ext>
            </a:extLst>
          </p:cNvPr>
          <p:cNvSpPr txBox="1">
            <a:spLocks/>
          </p:cNvSpPr>
          <p:nvPr/>
        </p:nvSpPr>
        <p:spPr>
          <a:xfrm>
            <a:off x="530322" y="5275504"/>
            <a:ext cx="4690369" cy="1397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Modified National Institute of Standards and Technology (MNIST) database contains 60k training and 10k test images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06C0EB55-EDC0-4420-8DBC-B9E108D11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3519" y="2986857"/>
            <a:ext cx="3084986" cy="309745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54A31F-C05F-4BE4-9459-4F7E51C4CC29}"/>
              </a:ext>
            </a:extLst>
          </p:cNvPr>
          <p:cNvSpPr txBox="1">
            <a:spLocks/>
          </p:cNvSpPr>
          <p:nvPr/>
        </p:nvSpPr>
        <p:spPr>
          <a:xfrm>
            <a:off x="5752825" y="1751806"/>
            <a:ext cx="4126374" cy="139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Each character is centered in a 28x28=784 pixel grayscale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3673F-4893-1147-9168-9B7FDB5E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27F5E-859F-8244-A312-5C1CF259558C}"/>
              </a:ext>
            </a:extLst>
          </p:cNvPr>
          <p:cNvSpPr txBox="1"/>
          <p:nvPr/>
        </p:nvSpPr>
        <p:spPr>
          <a:xfrm>
            <a:off x="9731995" y="3323057"/>
            <a:ext cx="2192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Fun fact: Kernel Ridge Regression with RBF kernel with no regularization gives 1.2% test error rate. </a:t>
            </a:r>
          </a:p>
        </p:txBody>
      </p:sp>
    </p:spTree>
    <p:extLst>
      <p:ext uri="{BB962C8B-B14F-4D97-AF65-F5344CB8AC3E}">
        <p14:creationId xmlns:p14="http://schemas.microsoft.com/office/powerpoint/2010/main" val="3395128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2EC0-D575-41AF-A4EF-9637C2F0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Multilayer Perceptron for MNIST Classification</a:t>
            </a:r>
          </a:p>
        </p:txBody>
      </p:sp>
      <p:pic>
        <p:nvPicPr>
          <p:cNvPr id="5" name="Content Placeholder 4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9D2D7B26-9A51-452D-A986-E0BF2002B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0" y="20638"/>
            <a:ext cx="12156600" cy="68373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41ECB3-9372-49A4-A301-17BDDCEED7A2}"/>
              </a:ext>
            </a:extLst>
          </p:cNvPr>
          <p:cNvSpPr txBox="1"/>
          <p:nvPr/>
        </p:nvSpPr>
        <p:spPr>
          <a:xfrm>
            <a:off x="5212198" y="20638"/>
            <a:ext cx="694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[ Source : 3Blue1Brown :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https://www.youtube.com/watch?v=aircAruvnKk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D2987-3F4C-430D-9E2D-A63FC8F21123}"/>
              </a:ext>
            </a:extLst>
          </p:cNvPr>
          <p:cNvSpPr txBox="1"/>
          <p:nvPr/>
        </p:nvSpPr>
        <p:spPr>
          <a:xfrm>
            <a:off x="268701" y="4241800"/>
            <a:ext cx="3557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Each image pixel is a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number in [0,1] indicated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by highlighted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55309-CAF2-2A48-AA37-F53E850E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33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085"/>
            <a:ext cx="12192000" cy="869260"/>
          </a:xfrm>
        </p:spPr>
        <p:txBody>
          <a:bodyPr>
            <a:normAutofit/>
          </a:bodyPr>
          <a:lstStyle/>
          <a:p>
            <a:r>
              <a:rPr lang="en-US" sz="4000" dirty="0"/>
              <a:t>CSC380: Principles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9094"/>
            <a:ext cx="9144000" cy="2464860"/>
          </a:xfrm>
        </p:spPr>
        <p:txBody>
          <a:bodyPr>
            <a:normAutofit/>
          </a:bodyPr>
          <a:lstStyle/>
          <a:p>
            <a:r>
              <a:rPr lang="en-US" sz="3200" b="1" dirty="0"/>
              <a:t>Nonlinear Models 3</a:t>
            </a:r>
          </a:p>
          <a:p>
            <a:br>
              <a:rPr lang="en-US" sz="4000" b="1" dirty="0"/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Xinchen Yu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lang="en-US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" y="198950"/>
            <a:ext cx="4019550" cy="1133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38BE7-DAD5-004C-A84B-2448A0B7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72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7C59C-45FF-41C1-8904-1B56D57A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Feedforward Procedure</a:t>
            </a:r>
          </a:p>
        </p:txBody>
      </p:sp>
      <p:pic>
        <p:nvPicPr>
          <p:cNvPr id="7" name="Content Placeholder 6" descr="Shape, arrow&#10;&#10;Description automatically generated">
            <a:extLst>
              <a:ext uri="{FF2B5EF4-FFF2-40B4-BE49-F238E27FC236}">
                <a16:creationId xmlns:a16="http://schemas.microsoft.com/office/drawing/2014/main" id="{34D4105C-7223-4BD4-8436-D47A9D508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17" y="1108075"/>
            <a:ext cx="4148101" cy="506888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E786DE-BB13-474C-8CE0-C66E1A9D3D65}"/>
              </a:ext>
            </a:extLst>
          </p:cNvPr>
          <p:cNvSpPr/>
          <p:nvPr/>
        </p:nvSpPr>
        <p:spPr>
          <a:xfrm>
            <a:off x="1854200" y="3327400"/>
            <a:ext cx="465667" cy="4741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A169C6-CA0C-4B34-95BF-7DF815BAA3EE}"/>
              </a:ext>
            </a:extLst>
          </p:cNvPr>
          <p:cNvCxnSpPr>
            <a:cxnSpLocks/>
          </p:cNvCxnSpPr>
          <p:nvPr/>
        </p:nvCxnSpPr>
        <p:spPr>
          <a:xfrm flipV="1">
            <a:off x="2523067" y="1786467"/>
            <a:ext cx="3054001" cy="17610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 1">
            <a:extLst>
              <a:ext uri="{FF2B5EF4-FFF2-40B4-BE49-F238E27FC236}">
                <a16:creationId xmlns:a16="http://schemas.microsoft.com/office/drawing/2014/main" id="{03968478-3CB9-4D2A-A836-F38B4C52ABF5}"/>
              </a:ext>
            </a:extLst>
          </p:cNvPr>
          <p:cNvSpPr txBox="1">
            <a:spLocks/>
          </p:cNvSpPr>
          <p:nvPr/>
        </p:nvSpPr>
        <p:spPr>
          <a:xfrm>
            <a:off x="5780268" y="905164"/>
            <a:ext cx="5828145" cy="1541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Each node computes a </a:t>
            </a:r>
            <a:r>
              <a:rPr lang="en-US" i="1" dirty="0"/>
              <a:t>weighted combination</a:t>
            </a:r>
            <a:r>
              <a:rPr lang="en-US" dirty="0"/>
              <a:t> of nodes at the previous layer…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58FD75-03B6-452A-B5EC-50994B08F68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659" y="2667000"/>
            <a:ext cx="4643362" cy="299965"/>
          </a:xfrm>
          <a:prstGeom prst="rect">
            <a:avLst/>
          </a:prstGeom>
        </p:spPr>
      </p:pic>
      <p:sp>
        <p:nvSpPr>
          <p:cNvPr id="17" name="Content Placeholder 2 2">
            <a:extLst>
              <a:ext uri="{FF2B5EF4-FFF2-40B4-BE49-F238E27FC236}">
                <a16:creationId xmlns:a16="http://schemas.microsoft.com/office/drawing/2014/main" id="{59965E26-5038-417A-A70D-4DC5452992A0}"/>
              </a:ext>
            </a:extLst>
          </p:cNvPr>
          <p:cNvSpPr txBox="1">
            <a:spLocks/>
          </p:cNvSpPr>
          <p:nvPr/>
        </p:nvSpPr>
        <p:spPr>
          <a:xfrm>
            <a:off x="5780268" y="3520594"/>
            <a:ext cx="5828145" cy="1652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Then applies a </a:t>
            </a:r>
            <a:r>
              <a:rPr lang="en-US" i="1" dirty="0"/>
              <a:t>nonlinear function </a:t>
            </a:r>
            <a:r>
              <a:rPr lang="en-US" dirty="0"/>
              <a:t>to the 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A7F974-897A-4CC7-A99F-D1A2F2B5F1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688" y="4823908"/>
            <a:ext cx="5860295" cy="40483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C29A4F-B827-4C23-94E9-2301363C6D51}"/>
              </a:ext>
            </a:extLst>
          </p:cNvPr>
          <p:cNvCxnSpPr>
            <a:cxnSpLocks/>
          </p:cNvCxnSpPr>
          <p:nvPr/>
        </p:nvCxnSpPr>
        <p:spPr>
          <a:xfrm flipV="1">
            <a:off x="9516533" y="5237206"/>
            <a:ext cx="1631602" cy="88053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C6AB4E-BBB6-4F5C-980B-93CBD04DB0ED}"/>
              </a:ext>
            </a:extLst>
          </p:cNvPr>
          <p:cNvSpPr txBox="1"/>
          <p:nvPr/>
        </p:nvSpPr>
        <p:spPr>
          <a:xfrm>
            <a:off x="5127118" y="5853797"/>
            <a:ext cx="5365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Usually, we also introduce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 constant </a:t>
            </a:r>
            <a:r>
              <a:rPr lang="en-US" b="1" i="1" dirty="0">
                <a:solidFill>
                  <a:srgbClr val="FF0000"/>
                </a:solidFill>
              </a:rPr>
              <a:t>bias</a:t>
            </a:r>
            <a:r>
              <a:rPr lang="en-US" b="1" dirty="0">
                <a:solidFill>
                  <a:srgbClr val="FF0000"/>
                </a:solidFill>
              </a:rPr>
              <a:t> parameter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(usually hidden when we visualize the network)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13CC6-5100-4541-AEA9-395CCB9C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EF384F-5505-44D6-B100-4036015068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810" y="1900360"/>
            <a:ext cx="6176552" cy="4675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2D3D0-C119-4A43-BAE2-D421C835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Earthquake Prediction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E1B3-948E-4D54-8D9D-DA65C3FFA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94700"/>
            <a:ext cx="11656290" cy="11056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Suppose that we want to predict the number of earthquakes that occur of a certain magnitude.  Our data are given by,</a:t>
            </a:r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5AB703-0367-4232-A2CC-FB353F9562AA}"/>
              </a:ext>
            </a:extLst>
          </p:cNvPr>
          <p:cNvCxnSpPr>
            <a:cxnSpLocks/>
          </p:cNvCxnSpPr>
          <p:nvPr/>
        </p:nvCxnSpPr>
        <p:spPr>
          <a:xfrm>
            <a:off x="3930162" y="2710004"/>
            <a:ext cx="4747846" cy="317205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605E68-D111-4D07-867B-AD40EA508FB2}"/>
              </a:ext>
            </a:extLst>
          </p:cNvPr>
          <p:cNvSpPr txBox="1"/>
          <p:nvPr/>
        </p:nvSpPr>
        <p:spPr>
          <a:xfrm>
            <a:off x="8629875" y="3429000"/>
            <a:ext cx="3377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But plotting outputs on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 logarithmic scale reveals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 strong linear relationship…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BBD65-D4B2-486A-B017-E1AC3565C2B7}"/>
              </a:ext>
            </a:extLst>
          </p:cNvPr>
          <p:cNvSpPr txBox="1"/>
          <p:nvPr/>
        </p:nvSpPr>
        <p:spPr>
          <a:xfrm>
            <a:off x="0" y="6453554"/>
            <a:ext cx="29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Source: Silver, N. (2012)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9188E-5665-1243-B710-6AA6B7579CCB}"/>
                  </a:ext>
                </a:extLst>
              </p:cNvPr>
              <p:cNvSpPr txBox="1"/>
              <p:nvPr/>
            </p:nvSpPr>
            <p:spPr>
              <a:xfrm>
                <a:off x="9144000" y="4744995"/>
                <a:ext cx="2066848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it’s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9188E-5665-1243-B710-6AA6B757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744995"/>
                <a:ext cx="2066848" cy="374270"/>
              </a:xfrm>
              <a:prstGeom prst="rect">
                <a:avLst/>
              </a:prstGeom>
              <a:blipFill>
                <a:blip r:embed="rId4"/>
                <a:stretch>
                  <a:fillRect l="-245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0C469C8-C773-1441-9E3E-86B5DF3655FB}"/>
              </a:ext>
            </a:extLst>
          </p:cNvPr>
          <p:cNvSpPr/>
          <p:nvPr/>
        </p:nvSpPr>
        <p:spPr>
          <a:xfrm>
            <a:off x="2866768" y="2150076"/>
            <a:ext cx="1383956" cy="185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2A19D-D8D4-B94E-B136-36BB2EFEA11C}"/>
              </a:ext>
            </a:extLst>
          </p:cNvPr>
          <p:cNvSpPr txBox="1"/>
          <p:nvPr/>
        </p:nvSpPr>
        <p:spPr>
          <a:xfrm>
            <a:off x="1676983" y="282134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(log frequency)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C883B4-3131-9D45-9A5F-71759BEF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733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19B3-1B01-475D-8AAE-ECE49BCD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54288EAA-3AFD-4C9D-9B8E-930A4424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982903"/>
            <a:ext cx="11656290" cy="581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call this an </a:t>
            </a:r>
            <a:r>
              <a:rPr lang="en-US" sz="2800" i="1" dirty="0"/>
              <a:t>activation function</a:t>
            </a:r>
            <a:r>
              <a:rPr lang="en-US" sz="2800" dirty="0"/>
              <a:t> and typically write it in vector form,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B53A47-3E4D-48A4-9401-55F04E1C2F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2892" y="1605224"/>
            <a:ext cx="7366215" cy="401173"/>
          </a:xfrm>
          <a:prstGeom prst="rect">
            <a:avLst/>
          </a:prstGeom>
        </p:spPr>
      </p:pic>
      <p:sp>
        <p:nvSpPr>
          <p:cNvPr id="6" name="Content Placeholder 2 2 1">
            <a:extLst>
              <a:ext uri="{FF2B5EF4-FFF2-40B4-BE49-F238E27FC236}">
                <a16:creationId xmlns:a16="http://schemas.microsoft.com/office/drawing/2014/main" id="{49BDFD00-6A96-4FAC-8795-993F8C3806CF}"/>
              </a:ext>
            </a:extLst>
          </p:cNvPr>
          <p:cNvSpPr txBox="1">
            <a:spLocks/>
          </p:cNvSpPr>
          <p:nvPr/>
        </p:nvSpPr>
        <p:spPr>
          <a:xfrm>
            <a:off x="267855" y="2228768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An early choice was the </a:t>
            </a:r>
            <a:r>
              <a:rPr lang="en-US" sz="2800" i="1" dirty="0"/>
              <a:t>logistic function</a:t>
            </a:r>
            <a:r>
              <a:rPr lang="en-US" sz="2800" dirty="0"/>
              <a:t>,</a:t>
            </a:r>
          </a:p>
        </p:txBody>
      </p:sp>
      <p:sp>
        <p:nvSpPr>
          <p:cNvPr id="20" name="Content Placeholder 2 2 2 1">
            <a:extLst>
              <a:ext uri="{FF2B5EF4-FFF2-40B4-BE49-F238E27FC236}">
                <a16:creationId xmlns:a16="http://schemas.microsoft.com/office/drawing/2014/main" id="{0891C04E-5D61-4D71-85D4-08E1F859E20A}"/>
              </a:ext>
            </a:extLst>
          </p:cNvPr>
          <p:cNvSpPr txBox="1">
            <a:spLocks/>
          </p:cNvSpPr>
          <p:nvPr/>
        </p:nvSpPr>
        <p:spPr>
          <a:xfrm>
            <a:off x="267855" y="3789338"/>
            <a:ext cx="6321788" cy="14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Later, people found that a scaled version called </a:t>
            </a:r>
            <a:r>
              <a:rPr lang="en-US" sz="2800" b="1" u="sng" dirty="0"/>
              <a:t>tanh</a:t>
            </a:r>
            <a:r>
              <a:rPr lang="en-US" sz="2800" dirty="0"/>
              <a:t> trains faster (=converges faster)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8BE6B-2C7C-904C-9094-64C0B940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6B532A-493E-4348-B28B-EACB92BC2BDE}"/>
                  </a:ext>
                </a:extLst>
              </p:cNvPr>
              <p:cNvSpPr/>
              <p:nvPr/>
            </p:nvSpPr>
            <p:spPr>
              <a:xfrm>
                <a:off x="1291354" y="5401693"/>
                <a:ext cx="38953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tanh(z) =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6B532A-493E-4348-B28B-EACB92BC2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354" y="5401693"/>
                <a:ext cx="3895362" cy="584775"/>
              </a:xfrm>
              <a:prstGeom prst="rect">
                <a:avLst/>
              </a:prstGeom>
              <a:blipFill>
                <a:blip r:embed="rId4"/>
                <a:stretch>
                  <a:fillRect l="-3896" t="-12766" r="-325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F7510B-F680-9543-AACA-B675AFD6403B}"/>
                  </a:ext>
                </a:extLst>
              </p:cNvPr>
              <p:cNvSpPr txBox="1"/>
              <p:nvPr/>
            </p:nvSpPr>
            <p:spPr>
              <a:xfrm>
                <a:off x="2733261" y="2770865"/>
                <a:ext cx="2621487" cy="908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F7510B-F680-9543-AACA-B675AFD6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61" y="2770865"/>
                <a:ext cx="2621487" cy="908967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48F5D24-B865-004D-9AD4-B362C0BB2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739" y="2228768"/>
            <a:ext cx="4826000" cy="189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5FAB4-0AF7-4941-9941-4F7EC81A1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097" y="4180553"/>
            <a:ext cx="1895337" cy="2055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C2EE20-2DAE-054F-866C-544C464E6513}"/>
                  </a:ext>
                </a:extLst>
              </p:cNvPr>
              <p:cNvSpPr txBox="1"/>
              <p:nvPr/>
            </p:nvSpPr>
            <p:spPr>
              <a:xfrm>
                <a:off x="10868119" y="4429993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C2EE20-2DAE-054F-866C-544C464E6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119" y="4429993"/>
                <a:ext cx="9341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E5CFA5-FDED-3343-8D97-0A58B9CFD31A}"/>
              </a:ext>
            </a:extLst>
          </p:cNvPr>
          <p:cNvSpPr txBox="1"/>
          <p:nvPr/>
        </p:nvSpPr>
        <p:spPr>
          <a:xfrm>
            <a:off x="10868119" y="550576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tanh(z)</a:t>
            </a:r>
          </a:p>
        </p:txBody>
      </p:sp>
    </p:spTree>
    <p:extLst>
      <p:ext uri="{BB962C8B-B14F-4D97-AF65-F5344CB8AC3E}">
        <p14:creationId xmlns:p14="http://schemas.microsoft.com/office/powerpoint/2010/main" val="298604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19B3-1B01-475D-8AAE-ECE49BCD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Nonlinear Activation functions</a:t>
            </a: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6FD74F3-DF6B-4207-A2C8-5258392A2C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1126" y="1213378"/>
            <a:ext cx="2802118" cy="2328713"/>
          </a:xfrm>
          <a:prstGeom prst="rect">
            <a:avLst/>
          </a:prstGeom>
        </p:spPr>
      </p:pic>
      <p:sp>
        <p:nvSpPr>
          <p:cNvPr id="20" name="Content Placeholder 2 2 2 1">
            <a:extLst>
              <a:ext uri="{FF2B5EF4-FFF2-40B4-BE49-F238E27FC236}">
                <a16:creationId xmlns:a16="http://schemas.microsoft.com/office/drawing/2014/main" id="{0891C04E-5D61-4D71-85D4-08E1F859E20A}"/>
              </a:ext>
            </a:extLst>
          </p:cNvPr>
          <p:cNvSpPr txBox="1">
            <a:spLocks/>
          </p:cNvSpPr>
          <p:nvPr/>
        </p:nvSpPr>
        <p:spPr>
          <a:xfrm>
            <a:off x="154733" y="791615"/>
            <a:ext cx="7894012" cy="92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Another choice that is found to work even better 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the </a:t>
            </a:r>
            <a:r>
              <a:rPr lang="en-US" sz="2800" i="1" dirty="0"/>
              <a:t>rectified linear unit (</a:t>
            </a:r>
            <a:r>
              <a:rPr lang="en-US" sz="2800" i="1" dirty="0" err="1"/>
              <a:t>ReLU</a:t>
            </a:r>
            <a:r>
              <a:rPr lang="en-US" sz="2800" i="1" dirty="0"/>
              <a:t>),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CE9407-D1B9-41C6-BEAD-158221893D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674" y="1828841"/>
            <a:ext cx="4730850" cy="401173"/>
          </a:xfrm>
          <a:prstGeom prst="rect">
            <a:avLst/>
          </a:prstGeom>
        </p:spPr>
      </p:pic>
      <p:sp>
        <p:nvSpPr>
          <p:cNvPr id="24" name="Content Placeholder 2 2 2 2">
            <a:extLst>
              <a:ext uri="{FF2B5EF4-FFF2-40B4-BE49-F238E27FC236}">
                <a16:creationId xmlns:a16="http://schemas.microsoft.com/office/drawing/2014/main" id="{2BED3038-BC56-4486-AA42-7968E25950B9}"/>
              </a:ext>
            </a:extLst>
          </p:cNvPr>
          <p:cNvSpPr txBox="1">
            <a:spLocks/>
          </p:cNvSpPr>
          <p:nvPr/>
        </p:nvSpPr>
        <p:spPr>
          <a:xfrm>
            <a:off x="154732" y="2449026"/>
            <a:ext cx="8186393" cy="92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Or the smooth </a:t>
            </a:r>
            <a:r>
              <a:rPr lang="en-US" sz="2800" i="1" dirty="0"/>
              <a:t>Gaussian error linear unit (</a:t>
            </a:r>
            <a:r>
              <a:rPr lang="en-US" sz="2800" i="1" dirty="0" err="1"/>
              <a:t>GeLU</a:t>
            </a:r>
            <a:r>
              <a:rPr lang="en-US" sz="2800" i="1" dirty="0"/>
              <a:t>),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0CB17D-B95C-4136-9BC5-35F99AF594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2007" y="3085079"/>
            <a:ext cx="1999462" cy="35422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8B44B4-8B00-4DCB-9B96-360554F0E9A0}"/>
              </a:ext>
            </a:extLst>
          </p:cNvPr>
          <p:cNvCxnSpPr>
            <a:cxnSpLocks/>
          </p:cNvCxnSpPr>
          <p:nvPr/>
        </p:nvCxnSpPr>
        <p:spPr>
          <a:xfrm flipH="1" flipV="1">
            <a:off x="5299003" y="3291327"/>
            <a:ext cx="987662" cy="161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A71A96-8BE8-4D0D-95F1-AEB010F71927}"/>
              </a:ext>
            </a:extLst>
          </p:cNvPr>
          <p:cNvSpPr txBox="1"/>
          <p:nvPr/>
        </p:nvSpPr>
        <p:spPr>
          <a:xfrm>
            <a:off x="6323468" y="310666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Gaussian CDF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8E10654-21DF-4E1C-9FEB-E7A6433516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06" y="3085079"/>
            <a:ext cx="1916240" cy="3414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8BE6B-2C7C-904C-9094-64C0B940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D768BD-12D9-A143-AE93-8D279B0BD3A6}"/>
              </a:ext>
            </a:extLst>
          </p:cNvPr>
          <p:cNvSpPr txBox="1"/>
          <p:nvPr/>
        </p:nvSpPr>
        <p:spPr>
          <a:xfrm>
            <a:off x="292231" y="4336330"/>
            <a:ext cx="5731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Generic recommendation: Go with </a:t>
            </a:r>
            <a:r>
              <a:rPr lang="en-US" sz="2400" dirty="0" err="1">
                <a:solidFill>
                  <a:schemeClr val="accent1"/>
                </a:solidFill>
              </a:rPr>
              <a:t>ReLU</a:t>
            </a:r>
            <a:endParaRPr lang="en-US" sz="2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A66912-9538-B247-B966-8C82935A80F0}"/>
                  </a:ext>
                </a:extLst>
              </p:cNvPr>
              <p:cNvSpPr txBox="1"/>
              <p:nvPr/>
            </p:nvSpPr>
            <p:spPr>
              <a:xfrm>
                <a:off x="10887045" y="3357425"/>
                <a:ext cx="1097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A66912-9538-B247-B966-8C82935A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045" y="3357425"/>
                <a:ext cx="109716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47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33A4-C590-45BD-B32B-140ACA08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Multilayer Perceptron</a:t>
            </a:r>
          </a:p>
        </p:txBody>
      </p:sp>
      <p:pic>
        <p:nvPicPr>
          <p:cNvPr id="4" name="Content Placeholder 6" descr="Shape, arrow&#10;&#10;Description automatically generated">
            <a:extLst>
              <a:ext uri="{FF2B5EF4-FFF2-40B4-BE49-F238E27FC236}">
                <a16:creationId xmlns:a16="http://schemas.microsoft.com/office/drawing/2014/main" id="{F3DD04C2-8917-4C55-9F28-E4FFADD59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17" y="1108075"/>
            <a:ext cx="4148101" cy="50688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2D1900-4868-4F8F-9AEF-FF5DE3BBEC96}"/>
              </a:ext>
            </a:extLst>
          </p:cNvPr>
          <p:cNvCxnSpPr>
            <a:cxnSpLocks/>
          </p:cNvCxnSpPr>
          <p:nvPr/>
        </p:nvCxnSpPr>
        <p:spPr>
          <a:xfrm flipV="1">
            <a:off x="4568999" y="1559859"/>
            <a:ext cx="1114625" cy="60710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 1 1">
            <a:extLst>
              <a:ext uri="{FF2B5EF4-FFF2-40B4-BE49-F238E27FC236}">
                <a16:creationId xmlns:a16="http://schemas.microsoft.com/office/drawing/2014/main" id="{90353325-0A83-4D12-8890-D45999C1D60B}"/>
              </a:ext>
            </a:extLst>
          </p:cNvPr>
          <p:cNvSpPr txBox="1">
            <a:spLocks/>
          </p:cNvSpPr>
          <p:nvPr/>
        </p:nvSpPr>
        <p:spPr>
          <a:xfrm>
            <a:off x="5780268" y="905165"/>
            <a:ext cx="6279801" cy="1232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Final layer </a:t>
            </a:r>
            <a:r>
              <a:rPr lang="en-US" sz="2400" dirty="0"/>
              <a:t>is a linear model…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for classification this is a logistic regression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1EC342-CF16-4BC0-900D-D2E31A5A30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758" y="2155048"/>
            <a:ext cx="4412899" cy="75966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9108AE-D60A-4AF8-AA3E-C398225E45D7}"/>
              </a:ext>
            </a:extLst>
          </p:cNvPr>
          <p:cNvCxnSpPr>
            <a:cxnSpLocks/>
          </p:cNvCxnSpPr>
          <p:nvPr/>
        </p:nvCxnSpPr>
        <p:spPr>
          <a:xfrm flipH="1" flipV="1">
            <a:off x="7760721" y="2667398"/>
            <a:ext cx="709422" cy="7044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564790-7613-498F-B187-34D5C943027B}"/>
              </a:ext>
            </a:extLst>
          </p:cNvPr>
          <p:cNvSpPr txBox="1"/>
          <p:nvPr/>
        </p:nvSpPr>
        <p:spPr>
          <a:xfrm>
            <a:off x="8470143" y="3103900"/>
            <a:ext cx="3018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Vector of activations from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previous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04243-23AA-4A44-90D2-9EFC6CD3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A4DA4-7D51-7F41-A7D4-07493C088731}"/>
              </a:ext>
            </a:extLst>
          </p:cNvPr>
          <p:cNvSpPr txBox="1"/>
          <p:nvPr/>
        </p:nvSpPr>
        <p:spPr>
          <a:xfrm>
            <a:off x="6140050" y="4063996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Note: we don’t use </a:t>
            </a:r>
            <a:r>
              <a:rPr lang="en-US" dirty="0" err="1">
                <a:solidFill>
                  <a:schemeClr val="accent1"/>
                </a:solidFill>
              </a:rPr>
              <a:t>ReLU</a:t>
            </a:r>
            <a:r>
              <a:rPr lang="en-US" dirty="0">
                <a:solidFill>
                  <a:schemeClr val="accent1"/>
                </a:solidFill>
              </a:rPr>
              <a:t> for the last layer</a:t>
            </a:r>
          </a:p>
        </p:txBody>
      </p:sp>
    </p:spTree>
    <p:extLst>
      <p:ext uri="{BB962C8B-B14F-4D97-AF65-F5344CB8AC3E}">
        <p14:creationId xmlns:p14="http://schemas.microsoft.com/office/powerpoint/2010/main" val="3059445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E1F8D797-1201-43FF-8838-609AC7C3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78175E-ABD7-418A-8D8B-3A5012765BF6}"/>
              </a:ext>
            </a:extLst>
          </p:cNvPr>
          <p:cNvSpPr txBox="1"/>
          <p:nvPr/>
        </p:nvSpPr>
        <p:spPr>
          <a:xfrm>
            <a:off x="5212198" y="20638"/>
            <a:ext cx="694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[ Source : 3Blue1Brown :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https://www.youtube.com/watch?v=aircAruvnKk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8DF96-70B2-4F2C-8C6C-F95B4875520C}"/>
              </a:ext>
            </a:extLst>
          </p:cNvPr>
          <p:cNvSpPr txBox="1"/>
          <p:nvPr/>
        </p:nvSpPr>
        <p:spPr>
          <a:xfrm>
            <a:off x="7037294" y="4078940"/>
            <a:ext cx="4760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Each parameter has some impact on the output…need to train all these parameters simultaneously to have a good prediction accuracy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6A2F2-ECCE-8E49-B219-76382146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74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2F62-3F85-4DA0-89BF-F7532445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Multilayer Perceptron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FA4999-E35F-4548-9A0D-1B2D555B351E}"/>
              </a:ext>
            </a:extLst>
          </p:cNvPr>
          <p:cNvGrpSpPr/>
          <p:nvPr/>
        </p:nvGrpSpPr>
        <p:grpSpPr>
          <a:xfrm>
            <a:off x="849780" y="753593"/>
            <a:ext cx="4390620" cy="2282312"/>
            <a:chOff x="1153398" y="753593"/>
            <a:chExt cx="4390620" cy="22823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405AB8-2C20-444C-A642-8247263B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6449" y="753593"/>
              <a:ext cx="2807569" cy="22823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38D4080-FD7E-44F7-BBE9-8E512587B62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398" y="1693096"/>
              <a:ext cx="1352891" cy="313683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FD4C1A9-4385-4621-AE9A-4B1CA95EB7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80" y="3253747"/>
            <a:ext cx="4843948" cy="19098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E7D178-0454-4A1A-B415-C2E234FFD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367" y="2570771"/>
            <a:ext cx="5224014" cy="4011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FFA302-E92B-4CAD-9952-FCB6104F48B4}"/>
              </a:ext>
            </a:extLst>
          </p:cNvPr>
          <p:cNvSpPr txBox="1"/>
          <p:nvPr/>
        </p:nvSpPr>
        <p:spPr>
          <a:xfrm>
            <a:off x="7944066" y="976166"/>
            <a:ext cx="3853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each training example, predict label and adjust weights…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31748-E8C9-4BB1-AA81-39A0C4CD42CD}"/>
              </a:ext>
            </a:extLst>
          </p:cNvPr>
          <p:cNvSpPr txBox="1"/>
          <p:nvPr/>
        </p:nvSpPr>
        <p:spPr>
          <a:xfrm>
            <a:off x="198560" y="5688908"/>
            <a:ext cx="58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score final layer output?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adjust weights?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6E7E5F-4FB3-49F5-93BB-3CCB4A6BF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213" y="753593"/>
            <a:ext cx="2085975" cy="2047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214D84-BD1C-3A4B-8FD1-0C84BF90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93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CDC4-B976-47A7-B279-A6A71736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Multilayer Perceptron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02E45-C754-4238-BABD-1CADC650D9AE}"/>
              </a:ext>
            </a:extLst>
          </p:cNvPr>
          <p:cNvSpPr txBox="1"/>
          <p:nvPr/>
        </p:nvSpPr>
        <p:spPr>
          <a:xfrm>
            <a:off x="182445" y="688419"/>
            <a:ext cx="932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Score based on difference between final layer and one-hot vector of true class…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01AE6-A234-4237-B90A-5AEFF5EF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21" y="3288530"/>
            <a:ext cx="1714154" cy="168284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982AC09-EF39-4B2F-BF3A-5015E13F2225}"/>
              </a:ext>
            </a:extLst>
          </p:cNvPr>
          <p:cNvGrpSpPr/>
          <p:nvPr/>
        </p:nvGrpSpPr>
        <p:grpSpPr>
          <a:xfrm>
            <a:off x="3134565" y="2032292"/>
            <a:ext cx="8269014" cy="4207295"/>
            <a:chOff x="167247" y="2450702"/>
            <a:chExt cx="8269014" cy="420729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5457D4-18FC-4A07-A39F-C70744BCB547}"/>
                </a:ext>
              </a:extLst>
            </p:cNvPr>
            <p:cNvGrpSpPr/>
            <p:nvPr/>
          </p:nvGrpSpPr>
          <p:grpSpPr>
            <a:xfrm>
              <a:off x="167247" y="2450702"/>
              <a:ext cx="5928753" cy="4207295"/>
              <a:chOff x="1700212" y="309562"/>
              <a:chExt cx="8791575" cy="623887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6711E3E-138C-478E-A17A-C557476E8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0212" y="309562"/>
                <a:ext cx="8791575" cy="6238875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36BAE1-133B-4CD0-96C7-D80D57E920D4}"/>
                  </a:ext>
                </a:extLst>
              </p:cNvPr>
              <p:cNvSpPr/>
              <p:nvPr/>
            </p:nvSpPr>
            <p:spPr>
              <a:xfrm>
                <a:off x="6908707" y="331694"/>
                <a:ext cx="3454493" cy="10291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790BF4-175A-4993-80AC-C535BCD06F06}"/>
                  </a:ext>
                </a:extLst>
              </p:cNvPr>
              <p:cNvSpPr/>
              <p:nvPr/>
            </p:nvSpPr>
            <p:spPr>
              <a:xfrm>
                <a:off x="7611035" y="5243187"/>
                <a:ext cx="2752165" cy="10291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E51950-C6F9-45E0-B1A5-F7083DE5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1" y="2456661"/>
              <a:ext cx="2340260" cy="418340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95C2B5-1328-4816-957E-8CE0FAEF40F2}"/>
              </a:ext>
            </a:extLst>
          </p:cNvPr>
          <p:cNvSpPr txBox="1"/>
          <p:nvPr/>
        </p:nvSpPr>
        <p:spPr>
          <a:xfrm>
            <a:off x="788421" y="2703163"/>
            <a:ext cx="171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568518-0FFD-4417-985E-E13C85E7AD38}"/>
              </a:ext>
            </a:extLst>
          </p:cNvPr>
          <p:cNvSpPr txBox="1"/>
          <p:nvPr/>
        </p:nvSpPr>
        <p:spPr>
          <a:xfrm>
            <a:off x="0" y="6433946"/>
            <a:ext cx="694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 Source : 3Blue1Brown :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hlinkClick r:id="rId5"/>
              </a:rPr>
              <a:t>https://www.youtube.com/watch?v=aircAruvnKk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62B94-46EE-B444-89B5-19BB30C9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44B6D4-806F-1A43-8879-39C4ADC0DC0C}"/>
              </a:ext>
            </a:extLst>
          </p:cNvPr>
          <p:cNvGrpSpPr/>
          <p:nvPr/>
        </p:nvGrpSpPr>
        <p:grpSpPr>
          <a:xfrm>
            <a:off x="9460046" y="547377"/>
            <a:ext cx="2802753" cy="1499840"/>
            <a:chOff x="9460046" y="547377"/>
            <a:chExt cx="2802753" cy="14998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0BD8B0-8F18-704A-997E-6481C1A87C24}"/>
                </a:ext>
              </a:extLst>
            </p:cNvPr>
            <p:cNvSpPr txBox="1"/>
            <p:nvPr/>
          </p:nvSpPr>
          <p:spPr>
            <a:xfrm>
              <a:off x="9460046" y="547377"/>
              <a:ext cx="28027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for each of exposition, 3blue1brown uses </a:t>
              </a:r>
              <a:r>
                <a:rPr lang="en-US" sz="1600" u="sng" dirty="0">
                  <a:solidFill>
                    <a:schemeClr val="accent1"/>
                  </a:solidFill>
                </a:rPr>
                <a:t>squared loss</a:t>
              </a:r>
              <a:r>
                <a:rPr lang="en-US" sz="1600" dirty="0">
                  <a:solidFill>
                    <a:schemeClr val="accent1"/>
                  </a:solidFill>
                </a:rPr>
                <a:t>, but it should really be </a:t>
              </a:r>
              <a:r>
                <a:rPr lang="en-US" sz="1600" u="sng" dirty="0">
                  <a:solidFill>
                    <a:schemeClr val="accent1"/>
                  </a:solidFill>
                </a:rPr>
                <a:t>logistic loss</a:t>
              </a:r>
              <a:r>
                <a:rPr lang="en-US" sz="1600" dirty="0">
                  <a:solidFill>
                    <a:schemeClr val="accent1"/>
                  </a:solidFill>
                </a:rPr>
                <a:t> here.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F1D69A3-3A87-D44D-A04D-31AFBBE5C3A8}"/>
                </a:ext>
              </a:extLst>
            </p:cNvPr>
            <p:cNvCxnSpPr/>
            <p:nvPr/>
          </p:nvCxnSpPr>
          <p:spPr>
            <a:xfrm>
              <a:off x="10520313" y="1642526"/>
              <a:ext cx="254524" cy="4046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191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4CC6-E3B9-4210-95C7-E2E62F58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Multilayer Perceptron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0A975D2B-80A6-4080-B121-C18B635C9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02" y="841128"/>
            <a:ext cx="11656290" cy="58189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Our cost function for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input is error in terms of weights / biases…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385444-9BC0-482C-AFF1-BB4A080FDC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8967" y="1650531"/>
            <a:ext cx="4914063" cy="404831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25A465A7-2310-4C46-AB66-4E7AE3C25131}"/>
              </a:ext>
            </a:extLst>
          </p:cNvPr>
          <p:cNvSpPr/>
          <p:nvPr/>
        </p:nvSpPr>
        <p:spPr>
          <a:xfrm rot="5400000">
            <a:off x="6273053" y="561825"/>
            <a:ext cx="537883" cy="3608297"/>
          </a:xfrm>
          <a:prstGeom prst="rightBrace">
            <a:avLst>
              <a:gd name="adj1" fmla="val 4500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06B94-ADBC-46DE-A7B8-99D3CB37679C}"/>
              </a:ext>
            </a:extLst>
          </p:cNvPr>
          <p:cNvSpPr txBox="1"/>
          <p:nvPr/>
        </p:nvSpPr>
        <p:spPr>
          <a:xfrm>
            <a:off x="5436562" y="2694515"/>
            <a:ext cx="221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13,002 Parameters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in this network</a:t>
            </a:r>
          </a:p>
        </p:txBody>
      </p:sp>
      <p:sp>
        <p:nvSpPr>
          <p:cNvPr id="10" name="Content Placeholder 2 2">
            <a:extLst>
              <a:ext uri="{FF2B5EF4-FFF2-40B4-BE49-F238E27FC236}">
                <a16:creationId xmlns:a16="http://schemas.microsoft.com/office/drawing/2014/main" id="{0443AE21-D1F0-4780-8A50-12709CA69EB6}"/>
              </a:ext>
            </a:extLst>
          </p:cNvPr>
          <p:cNvSpPr txBox="1">
            <a:spLocks/>
          </p:cNvSpPr>
          <p:nvPr/>
        </p:nvSpPr>
        <p:spPr>
          <a:xfrm>
            <a:off x="205102" y="3340846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…minimize cost over all training data…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861179-9608-44B8-8018-4B17E7263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107" y="4064707"/>
            <a:ext cx="8169782" cy="865753"/>
          </a:xfrm>
          <a:prstGeom prst="rect">
            <a:avLst/>
          </a:prstGeom>
        </p:spPr>
      </p:pic>
      <p:sp>
        <p:nvSpPr>
          <p:cNvPr id="16" name="Content Placeholder 2 1">
            <a:extLst>
              <a:ext uri="{FF2B5EF4-FFF2-40B4-BE49-F238E27FC236}">
                <a16:creationId xmlns:a16="http://schemas.microsoft.com/office/drawing/2014/main" id="{8461E7BE-1E84-4AD4-BB90-1D62E850183B}"/>
              </a:ext>
            </a:extLst>
          </p:cNvPr>
          <p:cNvSpPr txBox="1">
            <a:spLocks/>
          </p:cNvSpPr>
          <p:nvPr/>
        </p:nvSpPr>
        <p:spPr>
          <a:xfrm>
            <a:off x="205102" y="5023102"/>
            <a:ext cx="11656290" cy="114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This is a super high-dimensional optimization (13,002 dimensions in this example)…how do we solve it?</a:t>
            </a:r>
          </a:p>
        </p:txBody>
      </p:sp>
      <p:sp>
        <p:nvSpPr>
          <p:cNvPr id="17" name="Content Placeholder 2 1">
            <a:extLst>
              <a:ext uri="{FF2B5EF4-FFF2-40B4-BE49-F238E27FC236}">
                <a16:creationId xmlns:a16="http://schemas.microsoft.com/office/drawing/2014/main" id="{CA1D6EA1-144B-4465-84A7-77668774C9E7}"/>
              </a:ext>
            </a:extLst>
          </p:cNvPr>
          <p:cNvSpPr txBox="1">
            <a:spLocks/>
          </p:cNvSpPr>
          <p:nvPr/>
        </p:nvSpPr>
        <p:spPr>
          <a:xfrm>
            <a:off x="205102" y="6171400"/>
            <a:ext cx="11656290" cy="555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Gradient descent!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981C9-40FA-064D-B7CA-CB765456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3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7FC7-BC7D-4247-B717-28B217CA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Multilayer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2B29-2682-4E7B-A160-B0CCE071A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17420"/>
            <a:ext cx="11656290" cy="5818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Need to find zero derivative (gradient) solution…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4C93699-E39E-4EB9-843D-8053388DD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079307"/>
            <a:ext cx="3818966" cy="2928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729D4-708F-4541-847E-7034093BFD4F}"/>
              </a:ext>
            </a:extLst>
          </p:cNvPr>
          <p:cNvSpPr txBox="1"/>
          <p:nvPr/>
        </p:nvSpPr>
        <p:spPr>
          <a:xfrm>
            <a:off x="1202056" y="154872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Convex Cost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C6345-B3A6-460A-B718-9DBE00AB1FCA}"/>
              </a:ext>
            </a:extLst>
          </p:cNvPr>
          <p:cNvSpPr txBox="1"/>
          <p:nvPr/>
        </p:nvSpPr>
        <p:spPr>
          <a:xfrm>
            <a:off x="2172193" y="5168687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YAY!</a:t>
            </a:r>
          </a:p>
        </p:txBody>
      </p:sp>
      <p:pic>
        <p:nvPicPr>
          <p:cNvPr id="8" name="Picture 7" descr="Graphical user interface, line chart&#10;&#10;Description automatically generated">
            <a:extLst>
              <a:ext uri="{FF2B5EF4-FFF2-40B4-BE49-F238E27FC236}">
                <a16:creationId xmlns:a16="http://schemas.microsoft.com/office/drawing/2014/main" id="{49A240E6-32D8-46DA-9719-D6E5A49E5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003" y="2079307"/>
            <a:ext cx="2857500" cy="2714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307BCC-6502-4A39-B630-F638DA48C665}"/>
              </a:ext>
            </a:extLst>
          </p:cNvPr>
          <p:cNvSpPr txBox="1"/>
          <p:nvPr/>
        </p:nvSpPr>
        <p:spPr>
          <a:xfrm>
            <a:off x="4642069" y="1548727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Non-convex Cost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AB90D-F093-42F7-BD5F-36C0DC11E895}"/>
              </a:ext>
            </a:extLst>
          </p:cNvPr>
          <p:cNvSpPr txBox="1"/>
          <p:nvPr/>
        </p:nvSpPr>
        <p:spPr>
          <a:xfrm>
            <a:off x="5608841" y="516868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Boo!</a:t>
            </a:r>
          </a:p>
        </p:txBody>
      </p:sp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FDDC2235-D0E3-439E-B10F-26DEFDE6D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5369" y="1918059"/>
            <a:ext cx="3892251" cy="2978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385C1-B8A2-49D6-B1B1-9BD911D64F67}"/>
              </a:ext>
            </a:extLst>
          </p:cNvPr>
          <p:cNvSpPr txBox="1"/>
          <p:nvPr/>
        </p:nvSpPr>
        <p:spPr>
          <a:xfrm>
            <a:off x="8075626" y="154872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High-Dimensional Non-convex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AEB46-597F-40BE-B3F2-A4420C2F1530}"/>
              </a:ext>
            </a:extLst>
          </p:cNvPr>
          <p:cNvSpPr txBox="1"/>
          <p:nvPr/>
        </p:nvSpPr>
        <p:spPr>
          <a:xfrm>
            <a:off x="9127196" y="516868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Super Boo!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A396B11-87F7-4608-BA10-0DE05992F35A}"/>
              </a:ext>
            </a:extLst>
          </p:cNvPr>
          <p:cNvSpPr txBox="1">
            <a:spLocks/>
          </p:cNvSpPr>
          <p:nvPr/>
        </p:nvSpPr>
        <p:spPr>
          <a:xfrm>
            <a:off x="267855" y="5635373"/>
            <a:ext cx="11656290" cy="108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Actually, the situation is much worse, since the cost is super (13,002) high dimensional…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920B0-74CC-664E-9C60-F0EECE388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A4ED-E110-4A0A-9AC5-9A0AB4BF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Multilayer Perceptron</a:t>
            </a:r>
          </a:p>
        </p:txBody>
      </p:sp>
      <p:pic>
        <p:nvPicPr>
          <p:cNvPr id="9" name="Content Placeholder 8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322CB832-DFB3-4086-879F-91E110780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002" y="1108075"/>
            <a:ext cx="4084678" cy="5068888"/>
          </a:xfrm>
        </p:spPr>
      </p:pic>
      <p:pic>
        <p:nvPicPr>
          <p:cNvPr id="13" name="Picture 12" descr="A picture containing text, person, old&#10;&#10;Description automatically generated">
            <a:extLst>
              <a:ext uri="{FF2B5EF4-FFF2-40B4-BE49-F238E27FC236}">
                <a16:creationId xmlns:a16="http://schemas.microsoft.com/office/drawing/2014/main" id="{B1166674-F641-4BE3-A290-071E32CF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322" y="2391749"/>
            <a:ext cx="4650449" cy="3483348"/>
          </a:xfrm>
          <a:prstGeom prst="rect">
            <a:avLst/>
          </a:prstGeom>
        </p:spPr>
      </p:pic>
      <p:sp>
        <p:nvSpPr>
          <p:cNvPr id="14" name="Content Placeholder 2 1">
            <a:extLst>
              <a:ext uri="{FF2B5EF4-FFF2-40B4-BE49-F238E27FC236}">
                <a16:creationId xmlns:a16="http://schemas.microsoft.com/office/drawing/2014/main" id="{1BFDC8C7-834E-4BA5-B258-DA7DFB44E4C1}"/>
              </a:ext>
            </a:extLst>
          </p:cNvPr>
          <p:cNvSpPr txBox="1">
            <a:spLocks/>
          </p:cNvSpPr>
          <p:nvPr/>
        </p:nvSpPr>
        <p:spPr>
          <a:xfrm>
            <a:off x="6095999" y="982903"/>
            <a:ext cx="5828145" cy="1383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Training the MLP is challenging…but it’s much easier than how Rosenblatt did 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21065F-4530-3D41-9222-B24386D8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91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90B02-8ED3-3747-80C6-C55578C4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B8D55-A4C8-E244-84BA-9683D1D7D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855" y="705788"/>
                <a:ext cx="11656290" cy="50685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to minimize a function?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B8D55-A4C8-E244-84BA-9683D1D7D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855" y="705788"/>
                <a:ext cx="11656290" cy="5068599"/>
              </a:xfrm>
              <a:blipFill>
                <a:blip r:embed="rId2"/>
                <a:stretch>
                  <a:fillRect l="-1307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0D627-84C0-9345-A073-A57319BD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79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0BF24-3DCB-D244-9A65-B28B868BBC08}"/>
              </a:ext>
            </a:extLst>
          </p:cNvPr>
          <p:cNvSpPr txBox="1"/>
          <p:nvPr/>
        </p:nvSpPr>
        <p:spPr>
          <a:xfrm>
            <a:off x="2166860" y="6559324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zitaoshen.rbind.io</a:t>
            </a:r>
            <a:r>
              <a:rPr lang="en-US" dirty="0"/>
              <a:t>/project/optimization/1-min-of-machine-learning-gradient-decent/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8E76BA-7FB4-D64B-947A-6F287693C045}"/>
              </a:ext>
            </a:extLst>
          </p:cNvPr>
          <p:cNvGrpSpPr/>
          <p:nvPr/>
        </p:nvGrpSpPr>
        <p:grpSpPr>
          <a:xfrm>
            <a:off x="267855" y="1961212"/>
            <a:ext cx="4557064" cy="3272269"/>
            <a:chOff x="2166860" y="2169589"/>
            <a:chExt cx="6972300" cy="4191000"/>
          </a:xfrm>
        </p:grpSpPr>
        <p:pic>
          <p:nvPicPr>
            <p:cNvPr id="5" name="Picture 2" descr="Animation meets Gradient Decent | Zitao's Web">
              <a:extLst>
                <a:ext uri="{FF2B5EF4-FFF2-40B4-BE49-F238E27FC236}">
                  <a16:creationId xmlns:a16="http://schemas.microsoft.com/office/drawing/2014/main" id="{6276E2C5-8596-BB44-8EFA-7C2C2CB4C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860" y="2169589"/>
              <a:ext cx="6972300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B706AC4-CE05-6E47-BED7-D599B3E93AC5}"/>
                    </a:ext>
                  </a:extLst>
                </p:cNvPr>
                <p:cNvSpPr txBox="1"/>
                <p:nvPr/>
              </p:nvSpPr>
              <p:spPr>
                <a:xfrm>
                  <a:off x="4140105" y="5698156"/>
                  <a:ext cx="51302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B706AC4-CE05-6E47-BED7-D599B3E93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105" y="5698156"/>
                  <a:ext cx="513025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85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86B02BE-AAFC-CD43-A983-12BB1FDE395C}"/>
                    </a:ext>
                  </a:extLst>
                </p:cNvPr>
                <p:cNvSpPr txBox="1"/>
                <p:nvPr/>
              </p:nvSpPr>
              <p:spPr>
                <a:xfrm>
                  <a:off x="7652425" y="5358508"/>
                  <a:ext cx="51834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86B02BE-AAFC-CD43-A983-12BB1FDE3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425" y="5358508"/>
                  <a:ext cx="518347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7857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D3698F3-BA91-8148-9955-AA8E3A4F90EC}"/>
                    </a:ext>
                  </a:extLst>
                </p:cNvPr>
                <p:cNvSpPr txBox="1"/>
                <p:nvPr/>
              </p:nvSpPr>
              <p:spPr>
                <a:xfrm>
                  <a:off x="2334638" y="3993035"/>
                  <a:ext cx="74597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D3698F3-BA91-8148-9955-AA8E3A4F9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638" y="3993035"/>
                  <a:ext cx="745973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0000" b="-45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B504E2-83B8-9C49-99B2-66287C2F6B78}"/>
                  </a:ext>
                </a:extLst>
              </p:cNvPr>
              <p:cNvSpPr txBox="1"/>
              <p:nvPr/>
            </p:nvSpPr>
            <p:spPr>
              <a:xfrm>
                <a:off x="4934578" y="1877488"/>
                <a:ext cx="6879907" cy="42911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Randomly start from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at the 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Move to that direction: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 err="1"/>
                  <a:t>stepsize</a:t>
                </a:r>
                <a:r>
                  <a:rPr lang="en-US" sz="2400" dirty="0"/>
                  <a:t> parameter.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, stop.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matters! (default: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0.01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B504E2-83B8-9C49-99B2-66287C2F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578" y="1877488"/>
                <a:ext cx="6879907" cy="4291175"/>
              </a:xfrm>
              <a:prstGeom prst="rect">
                <a:avLst/>
              </a:prstGeom>
              <a:blipFill>
                <a:blip r:embed="rId7"/>
                <a:stretch>
                  <a:fillRect l="-1103" t="-588" b="-17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59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4CE1-0971-B944-9ED1-F13EAFBA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linearity: Transformation in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A09E0E-96CE-A344-9868-63E21A69F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Recall: for 1d problem, we embedded the feature: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we can encode the intercept term.</a:t>
                </a:r>
              </a:p>
              <a:p>
                <a:endParaRPr lang="en-US" dirty="0"/>
              </a:p>
              <a:p>
                <a:r>
                  <a:rPr lang="en-US" dirty="0"/>
                  <a:t>Actually, the embedding trick is stronger.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1)</m:t>
                    </m:r>
                  </m:oMath>
                </a14:m>
                <a:r>
                  <a:rPr lang="en-US" dirty="0"/>
                  <a:t>: d-</a:t>
                </a:r>
                <a:r>
                  <a:rPr lang="en-US" dirty="0" err="1"/>
                  <a:t>th</a:t>
                </a:r>
                <a:r>
                  <a:rPr lang="en-US" dirty="0"/>
                  <a:t> order polynomial (= degree d)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A09E0E-96CE-A344-9868-63E21A69F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8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B38A7-5857-6246-8294-A775A8F9A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942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77B4-4BE6-4BA9-BCD6-19DE1DFC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Importance of </a:t>
            </a:r>
            <a:r>
              <a:rPr lang="en-US" dirty="0" err="1"/>
              <a:t>Stepsize</a:t>
            </a:r>
            <a:endParaRPr lang="en-US" dirty="0"/>
          </a:p>
        </p:txBody>
      </p:sp>
      <p:pic>
        <p:nvPicPr>
          <p:cNvPr id="5" name="Content Placeholder 4" descr="A picture containing text, electronics, vector graphics&#10;&#10;Description automatically generated">
            <a:extLst>
              <a:ext uri="{FF2B5EF4-FFF2-40B4-BE49-F238E27FC236}">
                <a16:creationId xmlns:a16="http://schemas.microsoft.com/office/drawing/2014/main" id="{DBA9BB71-CD71-4C92-A873-AECFB8ABF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9" y="1205346"/>
            <a:ext cx="5905500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B3E00-032B-4F2E-BDF9-884E64072602}"/>
              </a:ext>
            </a:extLst>
          </p:cNvPr>
          <p:cNvSpPr txBox="1"/>
          <p:nvPr/>
        </p:nvSpPr>
        <p:spPr>
          <a:xfrm>
            <a:off x="1094025" y="6400801"/>
            <a:ext cx="110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https://www.datasciencecentral.com/profiles/blogs/an-overview-of-gradient-descent-optimization-algorithms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7340A1-33D7-2D44-8ED5-29922DA95C36}"/>
                  </a:ext>
                </a:extLst>
              </p:cNvPr>
              <p:cNvSpPr txBox="1"/>
              <p:nvPr/>
            </p:nvSpPr>
            <p:spPr>
              <a:xfrm>
                <a:off x="6643011" y="1205346"/>
                <a:ext cx="532200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each algorithm has a different way to set the</a:t>
                </a:r>
              </a:p>
              <a:p>
                <a:r>
                  <a:rPr lang="en-US" sz="2000" dirty="0" err="1"/>
                  <a:t>stepsize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SGD: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000" dirty="0"/>
                  <a:t>some constant.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7340A1-33D7-2D44-8ED5-29922DA95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011" y="1205346"/>
                <a:ext cx="5322009" cy="1323439"/>
              </a:xfrm>
              <a:prstGeom prst="rect">
                <a:avLst/>
              </a:prstGeom>
              <a:blipFill>
                <a:blip r:embed="rId4"/>
                <a:stretch>
                  <a:fillRect l="-1429" t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4689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9A5F-197C-9342-B0DF-2E926C11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Gradients for Neural 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3FA8F-59D7-5341-BB5F-2B0F40D29A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8839" y="1293900"/>
                <a:ext cx="6838784" cy="8228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dirty="0" err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 dirty="0" err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=: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𝑞𝑧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3FA8F-59D7-5341-BB5F-2B0F40D29A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8839" y="1293900"/>
                <a:ext cx="6838784" cy="822870"/>
              </a:xfrm>
              <a:blipFill>
                <a:blip r:embed="rId2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CE0FB-6190-F547-85D8-6B1C4FFE7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6D542-55EB-6B48-BD63-00D5CA135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9" y="2448491"/>
            <a:ext cx="4496969" cy="2205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3F792-D5CC-4D42-9B6C-796D5F644C99}"/>
              </a:ext>
            </a:extLst>
          </p:cNvPr>
          <p:cNvSpPr txBox="1"/>
          <p:nvPr/>
        </p:nvSpPr>
        <p:spPr>
          <a:xfrm>
            <a:off x="359727" y="6581001"/>
            <a:ext cx="192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figure from Stanford cs231n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2857D2-C014-C246-AE86-9792834A9BD4}"/>
              </a:ext>
            </a:extLst>
          </p:cNvPr>
          <p:cNvSpPr txBox="1"/>
          <p:nvPr/>
        </p:nvSpPr>
        <p:spPr>
          <a:xfrm>
            <a:off x="3011044" y="3978518"/>
            <a:ext cx="1874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green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evaluation 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derivative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AB3C5DE-6534-9948-80C3-9084F898C82B}"/>
              </a:ext>
            </a:extLst>
          </p:cNvPr>
          <p:cNvSpPr/>
          <p:nvPr/>
        </p:nvSpPr>
        <p:spPr>
          <a:xfrm>
            <a:off x="137588" y="754053"/>
            <a:ext cx="4003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Consider a simpler function.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6F22CE4-6A01-8C4F-AF5A-8D1352500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86" y="2191139"/>
            <a:ext cx="4876800" cy="149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66CAC6-3A31-344A-B110-A04D1BB33004}"/>
                  </a:ext>
                </a:extLst>
              </p:cNvPr>
              <p:cNvSpPr txBox="1"/>
              <p:nvPr/>
            </p:nvSpPr>
            <p:spPr>
              <a:xfrm>
                <a:off x="118180" y="4914299"/>
                <a:ext cx="5168333" cy="676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,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b="0" dirty="0"/>
                  <a:t>,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66CAC6-3A31-344A-B110-A04D1BB33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0" y="4914299"/>
                <a:ext cx="5168333" cy="676595"/>
              </a:xfrm>
              <a:prstGeom prst="rect">
                <a:avLst/>
              </a:prstGeom>
              <a:blipFill>
                <a:blip r:embed="rId5"/>
                <a:stretch>
                  <a:fillRect l="-245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A009062F-E4A7-AB4E-9BE1-04DB520D8BAC}"/>
              </a:ext>
            </a:extLst>
          </p:cNvPr>
          <p:cNvSpPr txBox="1"/>
          <p:nvPr/>
        </p:nvSpPr>
        <p:spPr>
          <a:xfrm>
            <a:off x="803853" y="4992480"/>
            <a:ext cx="525294" cy="5447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FE7224-E6D0-B34A-9FED-7CC20C3AABF2}"/>
              </a:ext>
            </a:extLst>
          </p:cNvPr>
          <p:cNvSpPr txBox="1"/>
          <p:nvPr/>
        </p:nvSpPr>
        <p:spPr>
          <a:xfrm>
            <a:off x="2198761" y="4943597"/>
            <a:ext cx="525294" cy="5447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0C6006-D90E-0446-9065-49FDF6B65F59}"/>
              </a:ext>
            </a:extLst>
          </p:cNvPr>
          <p:cNvSpPr txBox="1"/>
          <p:nvPr/>
        </p:nvSpPr>
        <p:spPr>
          <a:xfrm>
            <a:off x="3519014" y="4992481"/>
            <a:ext cx="525294" cy="5447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9BD2C08-A5DB-034E-9E55-6D9FDC79FE8C}"/>
              </a:ext>
            </a:extLst>
          </p:cNvPr>
          <p:cNvSpPr txBox="1"/>
          <p:nvPr/>
        </p:nvSpPr>
        <p:spPr>
          <a:xfrm>
            <a:off x="4845938" y="4977410"/>
            <a:ext cx="525294" cy="5447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8377C9-7C3F-5841-A524-9AFDDA22CFA6}"/>
              </a:ext>
            </a:extLst>
          </p:cNvPr>
          <p:cNvSpPr txBox="1"/>
          <p:nvPr/>
        </p:nvSpPr>
        <p:spPr>
          <a:xfrm>
            <a:off x="8105126" y="3164536"/>
            <a:ext cx="1112278" cy="5289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F27B59-E24A-8F45-82BE-D0CF09C8039E}"/>
              </a:ext>
            </a:extLst>
          </p:cNvPr>
          <p:cNvSpPr txBox="1"/>
          <p:nvPr/>
        </p:nvSpPr>
        <p:spPr>
          <a:xfrm>
            <a:off x="9715315" y="2940439"/>
            <a:ext cx="1112278" cy="5289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7A8E5B-A90B-D747-94D2-8A7A6F54F1FB}"/>
              </a:ext>
            </a:extLst>
          </p:cNvPr>
          <p:cNvSpPr txBox="1"/>
          <p:nvPr/>
        </p:nvSpPr>
        <p:spPr>
          <a:xfrm>
            <a:off x="10521756" y="2333182"/>
            <a:ext cx="1112278" cy="5289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EDFFC20-C41A-A445-8A54-7353960AF4E9}"/>
                  </a:ext>
                </a:extLst>
              </p:cNvPr>
              <p:cNvSpPr txBox="1"/>
              <p:nvPr/>
            </p:nvSpPr>
            <p:spPr>
              <a:xfrm>
                <a:off x="6569520" y="3870175"/>
                <a:ext cx="5064514" cy="85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=−4⋅1=−4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EDFFC20-C41A-A445-8A54-7353960AF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520" y="3870175"/>
                <a:ext cx="5064514" cy="857735"/>
              </a:xfrm>
              <a:prstGeom prst="rect">
                <a:avLst/>
              </a:prstGeom>
              <a:blipFill>
                <a:blip r:embed="rId6"/>
                <a:stretch>
                  <a:fillRect l="-1003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3048262-077E-E448-A4B6-275908B0CAB6}"/>
                  </a:ext>
                </a:extLst>
              </p:cNvPr>
              <p:cNvSpPr txBox="1"/>
              <p:nvPr/>
            </p:nvSpPr>
            <p:spPr>
              <a:xfrm>
                <a:off x="118180" y="1760758"/>
                <a:ext cx="71189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Let’s evaluate the gradient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=−4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3048262-077E-E448-A4B6-275908B0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0" y="1760758"/>
                <a:ext cx="7118937" cy="461665"/>
              </a:xfrm>
              <a:prstGeom prst="rect">
                <a:avLst/>
              </a:prstGeom>
              <a:blipFill>
                <a:blip r:embed="rId7"/>
                <a:stretch>
                  <a:fillRect l="-1426"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94DF5E16-4F0E-1943-A987-7FB80149CB3C}"/>
              </a:ext>
            </a:extLst>
          </p:cNvPr>
          <p:cNvSpPr txBox="1"/>
          <p:nvPr/>
        </p:nvSpPr>
        <p:spPr>
          <a:xfrm>
            <a:off x="8581483" y="3993253"/>
            <a:ext cx="2232764" cy="6442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76C6D5C-1083-9F4F-A548-3A664F9C16F8}"/>
              </a:ext>
            </a:extLst>
          </p:cNvPr>
          <p:cNvSpPr txBox="1"/>
          <p:nvPr/>
        </p:nvSpPr>
        <p:spPr>
          <a:xfrm>
            <a:off x="137588" y="5624822"/>
            <a:ext cx="1026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General strategy: 1. forward pass to </a:t>
            </a:r>
            <a:r>
              <a:rPr lang="en-US" dirty="0" err="1">
                <a:solidFill>
                  <a:schemeClr val="accent1"/>
                </a:solidFill>
              </a:rPr>
              <a:t>compuate</a:t>
            </a:r>
            <a:r>
              <a:rPr lang="en-US" dirty="0">
                <a:solidFill>
                  <a:schemeClr val="accent1"/>
                </a:solidFill>
              </a:rPr>
              <a:t> values at each node =&gt; we get the value of f(</a:t>
            </a:r>
            <a:r>
              <a:rPr lang="en-US" dirty="0" err="1">
                <a:solidFill>
                  <a:schemeClr val="accent1"/>
                </a:solidFill>
              </a:rPr>
              <a:t>x,y,z</a:t>
            </a:r>
            <a:r>
              <a:rPr lang="en-US" dirty="0">
                <a:solidFill>
                  <a:schemeClr val="accent1"/>
                </a:solidFill>
              </a:rPr>
              <a:t>), </a:t>
            </a:r>
          </a:p>
          <a:p>
            <a:r>
              <a:rPr lang="en-US" dirty="0">
                <a:solidFill>
                  <a:schemeClr val="accent1"/>
                </a:solidFill>
              </a:rPr>
              <a:t>                             2. backward pass =&gt; we get the gradient at </a:t>
            </a:r>
            <a:r>
              <a:rPr lang="en-US" dirty="0" err="1">
                <a:solidFill>
                  <a:schemeClr val="accent1"/>
                </a:solidFill>
              </a:rPr>
              <a:t>x,y,z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97C47F6-32CF-B149-A041-0B06F666F297}"/>
                  </a:ext>
                </a:extLst>
              </p:cNvPr>
              <p:cNvSpPr txBox="1"/>
              <p:nvPr/>
            </p:nvSpPr>
            <p:spPr>
              <a:xfrm>
                <a:off x="6528486" y="4814233"/>
                <a:ext cx="1190198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97C47F6-32CF-B149-A041-0B06F666F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6" y="4814233"/>
                <a:ext cx="1190198" cy="794576"/>
              </a:xfrm>
              <a:prstGeom prst="rect">
                <a:avLst/>
              </a:prstGeom>
              <a:blipFill>
                <a:blip r:embed="rId8"/>
                <a:stretch>
                  <a:fillRect l="-1064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DD22D5A4-17C2-9C4D-8E2A-39B8053C352D}"/>
              </a:ext>
            </a:extLst>
          </p:cNvPr>
          <p:cNvSpPr txBox="1"/>
          <p:nvPr/>
        </p:nvSpPr>
        <p:spPr>
          <a:xfrm>
            <a:off x="7342829" y="4935805"/>
            <a:ext cx="2232764" cy="6442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02EFE2E-C796-2A45-ACA7-A7CC03BCED00}"/>
              </a:ext>
            </a:extLst>
          </p:cNvPr>
          <p:cNvSpPr txBox="1"/>
          <p:nvPr/>
        </p:nvSpPr>
        <p:spPr>
          <a:xfrm>
            <a:off x="2201953" y="3261623"/>
            <a:ext cx="287040" cy="1711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C9F39E-4797-8242-AF96-C1044F0799A9}"/>
              </a:ext>
            </a:extLst>
          </p:cNvPr>
          <p:cNvSpPr txBox="1"/>
          <p:nvPr/>
        </p:nvSpPr>
        <p:spPr>
          <a:xfrm>
            <a:off x="419563" y="2878285"/>
            <a:ext cx="287040" cy="1711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A48C84-7FA0-EC4D-9B4A-2A1A6624E722}"/>
              </a:ext>
            </a:extLst>
          </p:cNvPr>
          <p:cNvSpPr txBox="1"/>
          <p:nvPr/>
        </p:nvSpPr>
        <p:spPr>
          <a:xfrm>
            <a:off x="419563" y="3635125"/>
            <a:ext cx="287040" cy="1711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957FFA6-E61F-3349-8DC4-BA805889AFCD}"/>
              </a:ext>
            </a:extLst>
          </p:cNvPr>
          <p:cNvSpPr txBox="1"/>
          <p:nvPr/>
        </p:nvSpPr>
        <p:spPr>
          <a:xfrm>
            <a:off x="412094" y="4380926"/>
            <a:ext cx="287040" cy="1711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A5F7DBB-1BF2-6C46-B060-3B38CE731B8A}"/>
              </a:ext>
            </a:extLst>
          </p:cNvPr>
          <p:cNvSpPr txBox="1"/>
          <p:nvPr/>
        </p:nvSpPr>
        <p:spPr>
          <a:xfrm>
            <a:off x="96989" y="2262943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[computation graph]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5733A46-260F-0748-BF1F-1BB97FD1D618}"/>
              </a:ext>
            </a:extLst>
          </p:cNvPr>
          <p:cNvSpPr/>
          <p:nvPr/>
        </p:nvSpPr>
        <p:spPr>
          <a:xfrm>
            <a:off x="137588" y="2222423"/>
            <a:ext cx="4954281" cy="2591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0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3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/>
      <p:bldP spid="85" grpId="0" animBg="1"/>
      <p:bldP spid="85" grpId="1" animBg="1"/>
      <p:bldP spid="86" grpId="0"/>
      <p:bldP spid="87" grpId="0"/>
      <p:bldP spid="88" grpId="0" animBg="1"/>
      <p:bldP spid="88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5" grpId="0"/>
      <p:bldP spid="9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9A5F-197C-9342-B0DF-2E926C11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Chain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CE0FB-6190-F547-85D8-6B1C4FFE7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82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3F792-D5CC-4D42-9B6C-796D5F644C99}"/>
              </a:ext>
            </a:extLst>
          </p:cNvPr>
          <p:cNvSpPr txBox="1"/>
          <p:nvPr/>
        </p:nvSpPr>
        <p:spPr>
          <a:xfrm>
            <a:off x="359727" y="6581001"/>
            <a:ext cx="192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figure from Stanford cs231n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C157EB-832B-F14D-9A0A-6FC9D8A76575}"/>
              </a:ext>
            </a:extLst>
          </p:cNvPr>
          <p:cNvGrpSpPr/>
          <p:nvPr/>
        </p:nvGrpSpPr>
        <p:grpSpPr>
          <a:xfrm>
            <a:off x="988066" y="2377527"/>
            <a:ext cx="184680" cy="181440"/>
            <a:chOff x="6168390" y="1118993"/>
            <a:chExt cx="18468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7836FA-5D75-8B4B-8BE0-FBD81499BF05}"/>
                    </a:ext>
                  </a:extLst>
                </p14:cNvPr>
                <p14:cNvContentPartPr/>
                <p14:nvPr/>
              </p14:nvContentPartPr>
              <p14:xfrm>
                <a:off x="6168390" y="1132673"/>
                <a:ext cx="89280" cy="167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7836FA-5D75-8B4B-8BE0-FBD81499BF0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53270" y="1117553"/>
                  <a:ext cx="119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F2E7ED-4518-B344-BF84-406FB4A99CA6}"/>
                    </a:ext>
                  </a:extLst>
                </p14:cNvPr>
                <p14:cNvContentPartPr/>
                <p14:nvPr/>
              </p14:nvContentPartPr>
              <p14:xfrm>
                <a:off x="6263790" y="1118993"/>
                <a:ext cx="89280" cy="177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F2E7ED-4518-B344-BF84-406FB4A99C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8670" y="1103873"/>
                  <a:ext cx="1195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F33BB0-C935-A340-849B-B0B1AD1CF936}"/>
              </a:ext>
            </a:extLst>
          </p:cNvPr>
          <p:cNvGrpSpPr/>
          <p:nvPr/>
        </p:nvGrpSpPr>
        <p:grpSpPr>
          <a:xfrm>
            <a:off x="1384066" y="2425407"/>
            <a:ext cx="379800" cy="123120"/>
            <a:chOff x="6564390" y="1166873"/>
            <a:chExt cx="37980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FECAC4-5304-8844-8B43-C4E812856CDB}"/>
                    </a:ext>
                  </a:extLst>
                </p14:cNvPr>
                <p14:cNvContentPartPr/>
                <p14:nvPr/>
              </p14:nvContentPartPr>
              <p14:xfrm>
                <a:off x="6564390" y="1221233"/>
                <a:ext cx="314280" cy="7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FECAC4-5304-8844-8B43-C4E812856C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9270" y="1206113"/>
                  <a:ext cx="344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F378E93-9862-024E-B159-37BFDEE5F09A}"/>
                    </a:ext>
                  </a:extLst>
                </p14:cNvPr>
                <p14:cNvContentPartPr/>
                <p14:nvPr/>
              </p14:nvContentPartPr>
              <p14:xfrm>
                <a:off x="6837630" y="1166873"/>
                <a:ext cx="106560" cy="123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F378E93-9862-024E-B159-37BFDEE5F0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22150" y="1151393"/>
                  <a:ext cx="1371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02D9BF-8767-2A4A-B4BB-273D7EF3C762}"/>
              </a:ext>
            </a:extLst>
          </p:cNvPr>
          <p:cNvGrpSpPr/>
          <p:nvPr/>
        </p:nvGrpSpPr>
        <p:grpSpPr>
          <a:xfrm>
            <a:off x="1929826" y="2261607"/>
            <a:ext cx="273240" cy="293760"/>
            <a:chOff x="7110150" y="1003073"/>
            <a:chExt cx="27324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FEF13A6-E3D6-244D-8CF4-EC4792CCC40D}"/>
                    </a:ext>
                  </a:extLst>
                </p14:cNvPr>
                <p14:cNvContentPartPr/>
                <p14:nvPr/>
              </p14:nvContentPartPr>
              <p14:xfrm>
                <a:off x="7198350" y="1003073"/>
                <a:ext cx="69120" cy="26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FEF13A6-E3D6-244D-8CF4-EC4792CCC4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83230" y="987953"/>
                  <a:ext cx="993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A6B1EE-E1BF-1447-982F-FB59542A5533}"/>
                    </a:ext>
                  </a:extLst>
                </p14:cNvPr>
                <p14:cNvContentPartPr/>
                <p14:nvPr/>
              </p14:nvContentPartPr>
              <p14:xfrm>
                <a:off x="7110150" y="1146353"/>
                <a:ext cx="164160" cy="2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A6B1EE-E1BF-1447-982F-FB59542A55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94670" y="1131233"/>
                  <a:ext cx="194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C45C34B-E762-724E-A539-D82A2F60BF9A}"/>
                    </a:ext>
                  </a:extLst>
                </p14:cNvPr>
                <p14:cNvContentPartPr/>
                <p14:nvPr/>
              </p14:nvContentPartPr>
              <p14:xfrm>
                <a:off x="7348830" y="1187393"/>
                <a:ext cx="3456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C45C34B-E762-724E-A539-D82A2F60BF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33710" y="1171913"/>
                  <a:ext cx="648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E64990-16E8-1348-8E95-6C72CDD7CB0E}"/>
              </a:ext>
            </a:extLst>
          </p:cNvPr>
          <p:cNvGrpSpPr/>
          <p:nvPr/>
        </p:nvGrpSpPr>
        <p:grpSpPr>
          <a:xfrm>
            <a:off x="2393866" y="2223807"/>
            <a:ext cx="1249200" cy="331560"/>
            <a:chOff x="7574190" y="965273"/>
            <a:chExt cx="12492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7DE7DD-7AAB-944B-B9E5-C993B7318443}"/>
                    </a:ext>
                  </a:extLst>
                </p14:cNvPr>
                <p14:cNvContentPartPr/>
                <p14:nvPr/>
              </p14:nvContentPartPr>
              <p14:xfrm>
                <a:off x="7574190" y="1201073"/>
                <a:ext cx="31068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7DE7DD-7AAB-944B-B9E5-C993B73184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59070" y="1185593"/>
                  <a:ext cx="341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3ECE3E8-98CC-8F46-ABBB-AD3E42E10109}"/>
                    </a:ext>
                  </a:extLst>
                </p14:cNvPr>
                <p14:cNvContentPartPr/>
                <p14:nvPr/>
              </p14:nvContentPartPr>
              <p14:xfrm>
                <a:off x="7826910" y="1125833"/>
                <a:ext cx="61920" cy="143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3ECE3E8-98CC-8F46-ABBB-AD3E42E1010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11790" y="1110713"/>
                  <a:ext cx="92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D4A9D3-281E-9743-844A-5DBA49D2EFC7}"/>
                    </a:ext>
                  </a:extLst>
                </p14:cNvPr>
                <p14:cNvContentPartPr/>
                <p14:nvPr/>
              </p14:nvContentPartPr>
              <p14:xfrm>
                <a:off x="8079630" y="965273"/>
                <a:ext cx="82440" cy="31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D4A9D3-281E-9743-844A-5DBA49D2EFC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64150" y="949793"/>
                  <a:ext cx="112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B59E64-8D82-5543-9633-BAB02FEF3915}"/>
                    </a:ext>
                  </a:extLst>
                </p14:cNvPr>
                <p14:cNvContentPartPr/>
                <p14:nvPr/>
              </p14:nvContentPartPr>
              <p14:xfrm>
                <a:off x="8004390" y="1118993"/>
                <a:ext cx="157320" cy="41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B59E64-8D82-5543-9633-BAB02FEF391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89270" y="1103873"/>
                  <a:ext cx="187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B0C1F0-939D-044B-B043-E348F601612A}"/>
                    </a:ext>
                  </a:extLst>
                </p14:cNvPr>
                <p14:cNvContentPartPr/>
                <p14:nvPr/>
              </p14:nvContentPartPr>
              <p14:xfrm>
                <a:off x="8175030" y="1187393"/>
                <a:ext cx="211320" cy="10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B0C1F0-939D-044B-B043-E348F601612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59910" y="1171913"/>
                  <a:ext cx="241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8AD90B-5DF5-3345-B16C-1BF9A400AEFE}"/>
                    </a:ext>
                  </a:extLst>
                </p14:cNvPr>
                <p14:cNvContentPartPr/>
                <p14:nvPr/>
              </p14:nvContentPartPr>
              <p14:xfrm>
                <a:off x="8502270" y="1187393"/>
                <a:ext cx="273600" cy="1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8AD90B-5DF5-3345-B16C-1BF9A400AE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86790" y="1171913"/>
                  <a:ext cx="303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EEB02E-4C57-DF49-A3E6-7BA5654EA4BB}"/>
                    </a:ext>
                  </a:extLst>
                </p14:cNvPr>
                <p14:cNvContentPartPr/>
                <p14:nvPr/>
              </p14:nvContentPartPr>
              <p14:xfrm>
                <a:off x="8720790" y="1125833"/>
                <a:ext cx="102600" cy="14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EEB02E-4C57-DF49-A3E6-7BA5654EA4B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05310" y="1110713"/>
                  <a:ext cx="13320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3B80D0-B8AE-0440-9B8C-396178A85184}"/>
              </a:ext>
            </a:extLst>
          </p:cNvPr>
          <p:cNvGrpSpPr/>
          <p:nvPr/>
        </p:nvGrpSpPr>
        <p:grpSpPr>
          <a:xfrm>
            <a:off x="3847546" y="2343327"/>
            <a:ext cx="668880" cy="123120"/>
            <a:chOff x="9027870" y="1084793"/>
            <a:chExt cx="66888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A3678F-6A09-674D-9B8F-047C2E75E51E}"/>
                    </a:ext>
                  </a:extLst>
                </p14:cNvPr>
                <p14:cNvContentPartPr/>
                <p14:nvPr/>
              </p14:nvContentPartPr>
              <p14:xfrm>
                <a:off x="9027870" y="1180553"/>
                <a:ext cx="34560" cy="14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A3678F-6A09-674D-9B8F-047C2E75E51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12750" y="1165073"/>
                  <a:ext cx="64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27843E-5801-F94A-8F9A-C96CF15069E5}"/>
                    </a:ext>
                  </a:extLst>
                </p14:cNvPr>
                <p14:cNvContentPartPr/>
                <p14:nvPr/>
              </p14:nvContentPartPr>
              <p14:xfrm>
                <a:off x="9150630" y="1173713"/>
                <a:ext cx="41400" cy="1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27843E-5801-F94A-8F9A-C96CF15069E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35510" y="1158233"/>
                  <a:ext cx="72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FEADE5-C76A-684D-8608-37E2EC9D1BE3}"/>
                    </a:ext>
                  </a:extLst>
                </p14:cNvPr>
                <p14:cNvContentPartPr/>
                <p14:nvPr/>
              </p14:nvContentPartPr>
              <p14:xfrm>
                <a:off x="9253230" y="1180553"/>
                <a:ext cx="20880" cy="1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FEADE5-C76A-684D-8608-37E2EC9D1B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38110" y="1165073"/>
                  <a:ext cx="51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8C42FE-2E7F-0048-BC37-25DC569DB8AB}"/>
                    </a:ext>
                  </a:extLst>
                </p14:cNvPr>
                <p14:cNvContentPartPr/>
                <p14:nvPr/>
              </p14:nvContentPartPr>
              <p14:xfrm>
                <a:off x="9436830" y="1139153"/>
                <a:ext cx="246240" cy="21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8C42FE-2E7F-0048-BC37-25DC569DB8A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21710" y="1124033"/>
                  <a:ext cx="276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A61516-23E0-2A45-9C74-31A686AB050C}"/>
                    </a:ext>
                  </a:extLst>
                </p14:cNvPr>
                <p14:cNvContentPartPr/>
                <p14:nvPr/>
              </p14:nvContentPartPr>
              <p14:xfrm>
                <a:off x="9627990" y="1084793"/>
                <a:ext cx="68760" cy="123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A61516-23E0-2A45-9C74-31A686AB050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12870" y="1069673"/>
                  <a:ext cx="990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97C5BE-3281-FE4B-B307-625E0F604C41}"/>
              </a:ext>
            </a:extLst>
          </p:cNvPr>
          <p:cNvGrpSpPr/>
          <p:nvPr/>
        </p:nvGrpSpPr>
        <p:grpSpPr>
          <a:xfrm>
            <a:off x="4768786" y="2213727"/>
            <a:ext cx="1289880" cy="348480"/>
            <a:chOff x="9949110" y="955193"/>
            <a:chExt cx="128988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18CB74-54CA-104E-9E4B-E3EA07DCCA90}"/>
                    </a:ext>
                  </a:extLst>
                </p14:cNvPr>
                <p14:cNvContentPartPr/>
                <p14:nvPr/>
              </p14:nvContentPartPr>
              <p14:xfrm>
                <a:off x="10010670" y="958433"/>
                <a:ext cx="116280" cy="277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18CB74-54CA-104E-9E4B-E3EA07DCCA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95190" y="942953"/>
                  <a:ext cx="146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DB4B63-7F15-7147-ACAA-90096EE43836}"/>
                    </a:ext>
                  </a:extLst>
                </p14:cNvPr>
                <p14:cNvContentPartPr/>
                <p14:nvPr/>
              </p14:nvContentPartPr>
              <p14:xfrm>
                <a:off x="9949110" y="1112153"/>
                <a:ext cx="171000" cy="7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DB4B63-7F15-7147-ACAA-90096EE438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33630" y="1097033"/>
                  <a:ext cx="201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20A7EC-0C43-3145-9139-AC2BCA142177}"/>
                    </a:ext>
                  </a:extLst>
                </p14:cNvPr>
                <p14:cNvContentPartPr/>
                <p14:nvPr/>
              </p14:nvContentPartPr>
              <p14:xfrm>
                <a:off x="10119750" y="1194233"/>
                <a:ext cx="89280" cy="102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20A7EC-0C43-3145-9139-AC2BCA14217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04630" y="1178753"/>
                  <a:ext cx="119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0B1392-35AF-C943-860F-48750F82FE0D}"/>
                    </a:ext>
                  </a:extLst>
                </p14:cNvPr>
                <p14:cNvContentPartPr/>
                <p14:nvPr/>
              </p14:nvContentPartPr>
              <p14:xfrm>
                <a:off x="10249350" y="1228073"/>
                <a:ext cx="68760" cy="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0B1392-35AF-C943-860F-48750F82FE0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34230" y="1212953"/>
                  <a:ext cx="99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16A73F-EEAD-7D4F-9950-87B0B5AABBE4}"/>
                    </a:ext>
                  </a:extLst>
                </p14:cNvPr>
                <p14:cNvContentPartPr/>
                <p14:nvPr/>
              </p14:nvContentPartPr>
              <p14:xfrm>
                <a:off x="10386150" y="1180553"/>
                <a:ext cx="27000" cy="12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16A73F-EEAD-7D4F-9950-87B0B5AABBE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70670" y="1165073"/>
                  <a:ext cx="57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1DA7673-6773-2D4B-ABD3-05C4EF0B320C}"/>
                    </a:ext>
                  </a:extLst>
                </p14:cNvPr>
                <p14:cNvContentPartPr/>
                <p14:nvPr/>
              </p14:nvContentPartPr>
              <p14:xfrm>
                <a:off x="10542390" y="1159673"/>
                <a:ext cx="246240" cy="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1DA7673-6773-2D4B-ABD3-05C4EF0B320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527270" y="1144193"/>
                  <a:ext cx="276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6F34CB-AAB9-AB48-953F-7CBEC12B468C}"/>
                    </a:ext>
                  </a:extLst>
                </p14:cNvPr>
                <p14:cNvContentPartPr/>
                <p14:nvPr/>
              </p14:nvContentPartPr>
              <p14:xfrm>
                <a:off x="10733550" y="1112153"/>
                <a:ext cx="61920" cy="129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6F34CB-AAB9-AB48-953F-7CBEC12B468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18430" y="1097033"/>
                  <a:ext cx="92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49361B1-A53B-EF45-BC6C-3D21325C5CE5}"/>
                    </a:ext>
                  </a:extLst>
                </p14:cNvPr>
                <p14:cNvContentPartPr/>
                <p14:nvPr/>
              </p14:nvContentPartPr>
              <p14:xfrm>
                <a:off x="11013630" y="955193"/>
                <a:ext cx="75600" cy="30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49361B1-A53B-EF45-BC6C-3D21325C5C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998150" y="940073"/>
                  <a:ext cx="1058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CA43CA3-1D24-7C4C-AE39-A5D84578F338}"/>
                    </a:ext>
                  </a:extLst>
                </p14:cNvPr>
                <p14:cNvContentPartPr/>
                <p14:nvPr/>
              </p14:nvContentPartPr>
              <p14:xfrm>
                <a:off x="10938390" y="1125833"/>
                <a:ext cx="177840" cy="20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A43CA3-1D24-7C4C-AE39-A5D84578F33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923270" y="1110713"/>
                  <a:ext cx="208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E9B2B2-F567-1047-8976-53F01EB98E54}"/>
                    </a:ext>
                  </a:extLst>
                </p14:cNvPr>
                <p14:cNvContentPartPr/>
                <p14:nvPr/>
              </p14:nvContentPartPr>
              <p14:xfrm>
                <a:off x="11129550" y="1201073"/>
                <a:ext cx="109440" cy="6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E9B2B2-F567-1047-8976-53F01EB98E5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14430" y="1185593"/>
                  <a:ext cx="14004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894A837-D3EA-6644-8869-5D9F911C44AB}"/>
              </a:ext>
            </a:extLst>
          </p:cNvPr>
          <p:cNvGrpSpPr/>
          <p:nvPr/>
        </p:nvGrpSpPr>
        <p:grpSpPr>
          <a:xfrm>
            <a:off x="1295146" y="1770207"/>
            <a:ext cx="560160" cy="457560"/>
            <a:chOff x="6475470" y="511673"/>
            <a:chExt cx="56016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74E99D8-716C-2045-B381-6D9CC1468986}"/>
                    </a:ext>
                  </a:extLst>
                </p14:cNvPr>
                <p14:cNvContentPartPr/>
                <p14:nvPr/>
              </p14:nvContentPartPr>
              <p14:xfrm>
                <a:off x="6803430" y="764033"/>
                <a:ext cx="205200" cy="184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74E99D8-716C-2045-B381-6D9CC14689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87950" y="748913"/>
                  <a:ext cx="235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F289541-4FBD-8B4E-B419-D831AB16D58D}"/>
                    </a:ext>
                  </a:extLst>
                </p14:cNvPr>
                <p14:cNvContentPartPr/>
                <p14:nvPr/>
              </p14:nvContentPartPr>
              <p14:xfrm>
                <a:off x="6905670" y="859793"/>
                <a:ext cx="129960" cy="109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F289541-4FBD-8B4E-B419-D831AB16D58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90550" y="844313"/>
                  <a:ext cx="160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0B6E89-BB78-8946-A32D-C5B131086D90}"/>
                    </a:ext>
                  </a:extLst>
                </p14:cNvPr>
                <p14:cNvContentPartPr/>
                <p14:nvPr/>
              </p14:nvContentPartPr>
              <p14:xfrm>
                <a:off x="6475470" y="511673"/>
                <a:ext cx="171000" cy="136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0B6E89-BB78-8946-A32D-C5B131086D9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60350" y="496553"/>
                  <a:ext cx="201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B67A1BA-60D0-2248-BC14-AE172535911A}"/>
                    </a:ext>
                  </a:extLst>
                </p14:cNvPr>
                <p14:cNvContentPartPr/>
                <p14:nvPr/>
              </p14:nvContentPartPr>
              <p14:xfrm>
                <a:off x="6687150" y="607073"/>
                <a:ext cx="7200" cy="102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B67A1BA-60D0-2248-BC14-AE17253591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72030" y="591953"/>
                  <a:ext cx="3780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23129BE-6D04-8141-AED0-6DBEBFF7CA69}"/>
              </a:ext>
            </a:extLst>
          </p:cNvPr>
          <p:cNvGrpSpPr/>
          <p:nvPr/>
        </p:nvGrpSpPr>
        <p:grpSpPr>
          <a:xfrm>
            <a:off x="2571346" y="1988727"/>
            <a:ext cx="218880" cy="273240"/>
            <a:chOff x="7751670" y="730193"/>
            <a:chExt cx="2188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BD14E10-5E3F-6D40-AF13-A52AB7C89B74}"/>
                    </a:ext>
                  </a:extLst>
                </p14:cNvPr>
                <p14:cNvContentPartPr/>
                <p14:nvPr/>
              </p14:nvContentPartPr>
              <p14:xfrm>
                <a:off x="7751670" y="730193"/>
                <a:ext cx="188640" cy="205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BD14E10-5E3F-6D40-AF13-A52AB7C89B7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36550" y="714713"/>
                  <a:ext cx="218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BD4339B-A803-B84B-AFF8-9E03B9B68432}"/>
                    </a:ext>
                  </a:extLst>
                </p14:cNvPr>
                <p14:cNvContentPartPr/>
                <p14:nvPr/>
              </p14:nvContentPartPr>
              <p14:xfrm>
                <a:off x="7854270" y="873473"/>
                <a:ext cx="116280" cy="12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BD4339B-A803-B84B-AFF8-9E03B9B6843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38790" y="857993"/>
                  <a:ext cx="1468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E0A919-DCC3-5D42-9CDF-AC0799AA9F6C}"/>
              </a:ext>
            </a:extLst>
          </p:cNvPr>
          <p:cNvGrpSpPr/>
          <p:nvPr/>
        </p:nvGrpSpPr>
        <p:grpSpPr>
          <a:xfrm>
            <a:off x="2366506" y="1701807"/>
            <a:ext cx="246240" cy="191880"/>
            <a:chOff x="7546830" y="443273"/>
            <a:chExt cx="24624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2954100-F479-584D-8142-4C521AEB9364}"/>
                    </a:ext>
                  </a:extLst>
                </p14:cNvPr>
                <p14:cNvContentPartPr/>
                <p14:nvPr/>
              </p14:nvContentPartPr>
              <p14:xfrm>
                <a:off x="7546830" y="443273"/>
                <a:ext cx="150480" cy="168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2954100-F479-584D-8142-4C521AEB936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31710" y="428153"/>
                  <a:ext cx="181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37E67FC-BB54-CD44-AC97-E7689FB6B4B5}"/>
                    </a:ext>
                  </a:extLst>
                </p14:cNvPr>
                <p14:cNvContentPartPr/>
                <p14:nvPr/>
              </p14:nvContentPartPr>
              <p14:xfrm>
                <a:off x="7731150" y="559553"/>
                <a:ext cx="61920" cy="75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37E67FC-BB54-CD44-AC97-E7689FB6B4B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16030" y="544073"/>
                  <a:ext cx="921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3FFFAC-D528-A544-AAEC-758BCFE8D0AB}"/>
              </a:ext>
            </a:extLst>
          </p:cNvPr>
          <p:cNvGrpSpPr/>
          <p:nvPr/>
        </p:nvGrpSpPr>
        <p:grpSpPr>
          <a:xfrm>
            <a:off x="4059226" y="1715487"/>
            <a:ext cx="662400" cy="437040"/>
            <a:chOff x="9239550" y="456953"/>
            <a:chExt cx="66240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818314D-0973-6343-8A7C-27365A08D20F}"/>
                    </a:ext>
                  </a:extLst>
                </p14:cNvPr>
                <p14:cNvContentPartPr/>
                <p14:nvPr/>
              </p14:nvContentPartPr>
              <p14:xfrm>
                <a:off x="9675870" y="695993"/>
                <a:ext cx="191520" cy="150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818314D-0973-6343-8A7C-27365A08D2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60750" y="680873"/>
                  <a:ext cx="222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92433A-A357-1B4C-9B29-6D959183B42F}"/>
                    </a:ext>
                  </a:extLst>
                </p14:cNvPr>
                <p14:cNvContentPartPr/>
                <p14:nvPr/>
              </p14:nvContentPartPr>
              <p14:xfrm>
                <a:off x="9812670" y="791393"/>
                <a:ext cx="89280" cy="102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92433A-A357-1B4C-9B29-6D959183B42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797190" y="776273"/>
                  <a:ext cx="119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7423D6-574B-6E4A-98EF-888E3A997552}"/>
                    </a:ext>
                  </a:extLst>
                </p14:cNvPr>
                <p14:cNvContentPartPr/>
                <p14:nvPr/>
              </p14:nvContentPartPr>
              <p14:xfrm>
                <a:off x="9239550" y="456953"/>
                <a:ext cx="156600" cy="157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7423D6-574B-6E4A-98EF-888E3A9975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24430" y="441833"/>
                  <a:ext cx="187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6A61D97-D78B-5B4A-9D31-16455958915A}"/>
                    </a:ext>
                  </a:extLst>
                </p14:cNvPr>
                <p14:cNvContentPartPr/>
                <p14:nvPr/>
              </p14:nvContentPartPr>
              <p14:xfrm>
                <a:off x="9443670" y="511673"/>
                <a:ext cx="88920" cy="95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6A61D97-D78B-5B4A-9D31-16455958915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28550" y="496553"/>
                  <a:ext cx="119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FC7D13-EC8A-6243-860A-FC8CE9B60689}"/>
                    </a:ext>
                  </a:extLst>
                </p14:cNvPr>
                <p14:cNvContentPartPr/>
                <p14:nvPr/>
              </p14:nvContentPartPr>
              <p14:xfrm>
                <a:off x="9573630" y="559553"/>
                <a:ext cx="5508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FC7D13-EC8A-6243-860A-FC8CE9B6068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58150" y="544073"/>
                  <a:ext cx="85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026297-3830-3D41-8FAF-57E6EE4AA6A7}"/>
                    </a:ext>
                  </a:extLst>
                </p14:cNvPr>
                <p14:cNvContentPartPr/>
                <p14:nvPr/>
              </p14:nvContentPartPr>
              <p14:xfrm>
                <a:off x="9675870" y="525353"/>
                <a:ext cx="27720" cy="102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026297-3830-3D41-8FAF-57E6EE4AA6A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60750" y="510233"/>
                  <a:ext cx="583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DC2EBE3-C209-7F47-9212-E03871BDD08A}"/>
              </a:ext>
            </a:extLst>
          </p:cNvPr>
          <p:cNvGrpSpPr/>
          <p:nvPr/>
        </p:nvGrpSpPr>
        <p:grpSpPr>
          <a:xfrm>
            <a:off x="5485186" y="1975047"/>
            <a:ext cx="246240" cy="177480"/>
            <a:chOff x="10665510" y="716513"/>
            <a:chExt cx="2462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DA5A1B9-79D7-6043-99D4-6BB7067F8838}"/>
                    </a:ext>
                  </a:extLst>
                </p14:cNvPr>
                <p14:cNvContentPartPr/>
                <p14:nvPr/>
              </p14:nvContentPartPr>
              <p14:xfrm>
                <a:off x="10665510" y="716513"/>
                <a:ext cx="184680" cy="150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DA5A1B9-79D7-6043-99D4-6BB7067F883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650030" y="701033"/>
                  <a:ext cx="215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C154FB-94A8-0E4F-8E50-1B465F3B97BA}"/>
                    </a:ext>
                  </a:extLst>
                </p14:cNvPr>
                <p14:cNvContentPartPr/>
                <p14:nvPr/>
              </p14:nvContentPartPr>
              <p14:xfrm>
                <a:off x="10842990" y="805073"/>
                <a:ext cx="68760" cy="88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C154FB-94A8-0E4F-8E50-1B465F3B97B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827510" y="789953"/>
                  <a:ext cx="9900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1F2442D-B7A6-194C-9D5B-DDD1CBC1B391}"/>
              </a:ext>
            </a:extLst>
          </p:cNvPr>
          <p:cNvGrpSpPr/>
          <p:nvPr/>
        </p:nvGrpSpPr>
        <p:grpSpPr>
          <a:xfrm>
            <a:off x="5225626" y="1701807"/>
            <a:ext cx="327960" cy="191520"/>
            <a:chOff x="10405950" y="443273"/>
            <a:chExt cx="32796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DD69AAF-9418-BC47-A640-96A53DECCF98}"/>
                    </a:ext>
                  </a:extLst>
                </p14:cNvPr>
                <p14:cNvContentPartPr/>
                <p14:nvPr/>
              </p14:nvContentPartPr>
              <p14:xfrm>
                <a:off x="10405950" y="443273"/>
                <a:ext cx="191520" cy="164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DD69AAF-9418-BC47-A640-96A53DECCF9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90470" y="428153"/>
                  <a:ext cx="222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1EE5CE-AD1D-C04F-8558-7495D5C7C587}"/>
                    </a:ext>
                  </a:extLst>
                </p14:cNvPr>
                <p14:cNvContentPartPr/>
                <p14:nvPr/>
              </p14:nvContentPartPr>
              <p14:xfrm>
                <a:off x="10624470" y="552713"/>
                <a:ext cx="109440" cy="82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1EE5CE-AD1D-C04F-8558-7495D5C7C58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608990" y="537233"/>
                  <a:ext cx="140040" cy="112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66EEFD3E-2291-D847-8250-DE7A7F3760AF}"/>
              </a:ext>
            </a:extLst>
          </p:cNvPr>
          <p:cNvPicPr>
            <a:picLocks noChangeAspect="1"/>
          </p:cNvPicPr>
          <p:nvPr/>
        </p:nvPicPr>
        <p:blipFill rotWithShape="1">
          <a:blip r:embed="rId97"/>
          <a:srcRect r="62896"/>
          <a:stretch/>
        </p:blipFill>
        <p:spPr>
          <a:xfrm>
            <a:off x="1322587" y="3995916"/>
            <a:ext cx="2407905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549C009-8457-E74B-8226-12C5A00EEF84}"/>
                  </a:ext>
                </a:extLst>
              </p:cNvPr>
              <p:cNvSpPr txBox="1"/>
              <p:nvPr/>
            </p:nvSpPr>
            <p:spPr>
              <a:xfrm>
                <a:off x="716717" y="5700552"/>
                <a:ext cx="60275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compute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and so on.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549C009-8457-E74B-8226-12C5A00EE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17" y="5700552"/>
                <a:ext cx="6027549" cy="430887"/>
              </a:xfrm>
              <a:prstGeom prst="rect">
                <a:avLst/>
              </a:prstGeom>
              <a:blipFill>
                <a:blip r:embed="rId98"/>
                <a:stretch>
                  <a:fillRect l="-3789" t="-8571" r="-4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AD913C-FA63-CC41-8668-B1F7F6194F47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1802186" y="2733937"/>
            <a:ext cx="3683000" cy="13716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883D0CF-83B2-F54F-9903-F9A1464B065F}"/>
              </a:ext>
            </a:extLst>
          </p:cNvPr>
          <p:cNvSpPr txBox="1"/>
          <p:nvPr/>
        </p:nvSpPr>
        <p:spPr>
          <a:xfrm>
            <a:off x="252919" y="846306"/>
            <a:ext cx="10118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General strategy: 1. forward pass to evaluate values at each node =&gt; we get the value of f(</a:t>
            </a:r>
            <a:r>
              <a:rPr lang="en-US" dirty="0" err="1">
                <a:solidFill>
                  <a:schemeClr val="accent1"/>
                </a:solidFill>
              </a:rPr>
              <a:t>x,y,z</a:t>
            </a:r>
            <a:r>
              <a:rPr lang="en-US" dirty="0">
                <a:solidFill>
                  <a:schemeClr val="accent1"/>
                </a:solidFill>
              </a:rPr>
              <a:t>), </a:t>
            </a:r>
          </a:p>
          <a:p>
            <a:r>
              <a:rPr lang="en-US" dirty="0">
                <a:solidFill>
                  <a:schemeClr val="accent1"/>
                </a:solidFill>
              </a:rPr>
              <a:t>                             2. backward pass =&gt; we get the gradient at </a:t>
            </a:r>
            <a:r>
              <a:rPr lang="en-US" dirty="0" err="1">
                <a:solidFill>
                  <a:schemeClr val="accent1"/>
                </a:solidFill>
              </a:rPr>
              <a:t>x,y,z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B949267-85AE-B249-8312-531C1605EFB1}"/>
              </a:ext>
            </a:extLst>
          </p:cNvPr>
          <p:cNvSpPr txBox="1"/>
          <p:nvPr/>
        </p:nvSpPr>
        <p:spPr>
          <a:xfrm>
            <a:off x="7041317" y="1681397"/>
            <a:ext cx="49502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 function can be written as a computation graph.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Chain rule says gradient computation can be decomposed into intermediate ones.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Essentially, ‘</a:t>
            </a:r>
            <a:r>
              <a:rPr lang="en-US" sz="2400" b="1" u="sng" dirty="0"/>
              <a:t>divide-and-conquer</a:t>
            </a:r>
            <a:r>
              <a:rPr lang="en-US" sz="2400" dirty="0"/>
              <a:t>’ strategy.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implement it with </a:t>
            </a:r>
            <a:r>
              <a:rPr lang="en-US" sz="2400" b="1" u="sng" dirty="0"/>
              <a:t>recursion</a:t>
            </a:r>
            <a:r>
              <a:rPr lang="en-US" sz="2400" dirty="0"/>
              <a:t>.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B9CF6DF-D481-A444-918F-3157CEEBBAD7}"/>
              </a:ext>
            </a:extLst>
          </p:cNvPr>
          <p:cNvPicPr>
            <a:picLocks noChangeAspect="1"/>
          </p:cNvPicPr>
          <p:nvPr/>
        </p:nvPicPr>
        <p:blipFill rotWithShape="1">
          <a:blip r:embed="rId97"/>
          <a:srcRect l="46859"/>
          <a:stretch/>
        </p:blipFill>
        <p:spPr>
          <a:xfrm>
            <a:off x="2178093" y="4797283"/>
            <a:ext cx="3448691" cy="914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D4A19D2-300E-234B-99E7-EAF9F06888D4}"/>
              </a:ext>
            </a:extLst>
          </p:cNvPr>
          <p:cNvSpPr txBox="1"/>
          <p:nvPr/>
        </p:nvSpPr>
        <p:spPr>
          <a:xfrm>
            <a:off x="331678" y="507406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Generalize it:</a:t>
            </a:r>
          </a:p>
        </p:txBody>
      </p:sp>
    </p:spTree>
    <p:extLst>
      <p:ext uri="{BB962C8B-B14F-4D97-AF65-F5344CB8AC3E}">
        <p14:creationId xmlns:p14="http://schemas.microsoft.com/office/powerpoint/2010/main" val="221494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CAC0-0D9D-A244-A4F1-6B4ECF5C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Autodiff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A7F3F-9AD5-3D49-8E75-3887E5D85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has an implementation of </a:t>
            </a:r>
            <a:r>
              <a:rPr lang="en-US" dirty="0" err="1"/>
              <a:t>autodiff</a:t>
            </a:r>
            <a:r>
              <a:rPr lang="en-US" dirty="0"/>
              <a:t>. E.g., </a:t>
            </a:r>
            <a:r>
              <a:rPr lang="en-US" dirty="0" err="1"/>
              <a:t>pytorch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Q: Why don’t you want to work out gradients by yourself and hard-code it in python?</a:t>
            </a:r>
          </a:p>
          <a:p>
            <a:r>
              <a:rPr lang="en-US" dirty="0"/>
              <a:t>It’s just… annoying</a:t>
            </a:r>
          </a:p>
          <a:p>
            <a:r>
              <a:rPr lang="en-US" dirty="0"/>
              <a:t>Time-consuming</a:t>
            </a:r>
          </a:p>
          <a:p>
            <a:r>
              <a:rPr lang="en-US" b="1" u="sng" dirty="0"/>
              <a:t>Error prone</a:t>
            </a:r>
            <a:r>
              <a:rPr lang="en-US" b="1" dirty="0"/>
              <a:t> </a:t>
            </a:r>
            <a:r>
              <a:rPr lang="en-US" dirty="0"/>
              <a:t>(so, risk of getting stuck for a long time!)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but of course, hardcoded ones are faster.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44254-32D4-8944-999A-9F9BFD3C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83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A67E8-2044-FB44-9BA0-899EE89135C6}"/>
              </a:ext>
            </a:extLst>
          </p:cNvPr>
          <p:cNvSpPr txBox="1"/>
          <p:nvPr/>
        </p:nvSpPr>
        <p:spPr>
          <a:xfrm>
            <a:off x="6916366" y="3180998"/>
            <a:ext cx="5275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before </a:t>
            </a:r>
            <a:r>
              <a:rPr lang="en-US" sz="2000" dirty="0" err="1">
                <a:solidFill>
                  <a:schemeClr val="accent1"/>
                </a:solidFill>
              </a:rPr>
              <a:t>autodiff</a:t>
            </a:r>
            <a:r>
              <a:rPr lang="en-US" sz="2000" dirty="0">
                <a:solidFill>
                  <a:schemeClr val="accent1"/>
                </a:solidFill>
              </a:rPr>
              <a:t> was popular, 80% of the reason why gradient descent does not converge was: mistakes in math!</a:t>
            </a:r>
          </a:p>
        </p:txBody>
      </p:sp>
    </p:spTree>
    <p:extLst>
      <p:ext uri="{BB962C8B-B14F-4D97-AF65-F5344CB8AC3E}">
        <p14:creationId xmlns:p14="http://schemas.microsoft.com/office/powerpoint/2010/main" val="17809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17CA-76CC-ED44-9B57-6E5CC92B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Autodiff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32936-555A-794D-A138-B059C0BB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84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960D0-B248-7349-8190-71534F01CD4A}"/>
              </a:ext>
            </a:extLst>
          </p:cNvPr>
          <p:cNvSpPr txBox="1"/>
          <p:nvPr/>
        </p:nvSpPr>
        <p:spPr>
          <a:xfrm>
            <a:off x="85646" y="581891"/>
            <a:ext cx="6010354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# https://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pytorch.org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/tutorials/beginner/blitz/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autograd_tutorial.html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onaco" pitchFamily="2" charset="77"/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aco" pitchFamily="2" charset="77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import torch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aco" pitchFamily="2" charset="77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#- turn on the gradient tracking</a:t>
            </a:r>
          </a:p>
          <a:p>
            <a:r>
              <a:rPr lang="en-US" sz="1400" dirty="0">
                <a:solidFill>
                  <a:srgbClr val="C00000"/>
                </a:solidFill>
                <a:latin typeface="Monaco" pitchFamily="2" charset="77"/>
              </a:rPr>
              <a:t>x = </a:t>
            </a:r>
            <a:r>
              <a:rPr lang="en-US" sz="1400" dirty="0" err="1">
                <a:solidFill>
                  <a:srgbClr val="C00000"/>
                </a:solidFill>
                <a:latin typeface="Monaco" pitchFamily="2" charset="77"/>
              </a:rPr>
              <a:t>torch.tensor</a:t>
            </a:r>
            <a:r>
              <a:rPr lang="en-US" sz="1400" dirty="0">
                <a:solidFill>
                  <a:srgbClr val="C00000"/>
                </a:solidFill>
                <a:latin typeface="Monaco" pitchFamily="2" charset="77"/>
              </a:rPr>
              <a:t>([[1.0,2],[3,4]],</a:t>
            </a:r>
            <a:r>
              <a:rPr lang="en-US" sz="1400" dirty="0" err="1">
                <a:solidFill>
                  <a:srgbClr val="C00000"/>
                </a:solidFill>
                <a:latin typeface="Monaco" pitchFamily="2" charset="77"/>
              </a:rPr>
              <a:t>requires_grad</a:t>
            </a:r>
            <a:r>
              <a:rPr lang="en-US" sz="1400" dirty="0">
                <a:solidFill>
                  <a:srgbClr val="C00000"/>
                </a:solidFill>
                <a:latin typeface="Monaco" pitchFamily="2" charset="77"/>
              </a:rPr>
              <a:t>=True)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                   #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requires_grad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 is False by default</a:t>
            </a:r>
          </a:p>
          <a:p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print(x)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aco" pitchFamily="2" charset="77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#-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y = x + 2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print(y)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 #- because we did `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requires_grad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`,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         #-it tracks who created it.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aco" pitchFamily="2" charset="77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z = y * y * 3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out =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z.mean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()</a:t>
            </a:r>
          </a:p>
          <a:p>
            <a:r>
              <a:rPr lang="en-US" sz="1400" dirty="0">
                <a:solidFill>
                  <a:schemeClr val="accent6"/>
                </a:solidFill>
                <a:latin typeface="Monaco" pitchFamily="2" charset="77"/>
              </a:rPr>
              <a:t>print(z)</a:t>
            </a:r>
          </a:p>
          <a:p>
            <a:r>
              <a:rPr lang="en-US" sz="1400" dirty="0">
                <a:solidFill>
                  <a:schemeClr val="accent5"/>
                </a:solidFill>
                <a:latin typeface="Monaco" pitchFamily="2" charset="77"/>
              </a:rPr>
              <a:t>print(out)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aco" pitchFamily="2" charset="77"/>
            </a:endParaRPr>
          </a:p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z.retain_grad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()</a:t>
            </a:r>
          </a:p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out.backward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() # execute backward pass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aco" pitchFamily="2" charset="77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print("#- grads")</a:t>
            </a:r>
          </a:p>
          <a:p>
            <a:r>
              <a:rPr lang="en-US" sz="1400" dirty="0">
                <a:solidFill>
                  <a:srgbClr val="7030A0"/>
                </a:solidFill>
                <a:latin typeface="Monaco" pitchFamily="2" charset="77"/>
              </a:rPr>
              <a:t>print(</a:t>
            </a:r>
            <a:r>
              <a:rPr lang="en-US" sz="1400" dirty="0" err="1">
                <a:solidFill>
                  <a:srgbClr val="7030A0"/>
                </a:solidFill>
                <a:latin typeface="Monaco" pitchFamily="2" charset="77"/>
              </a:rPr>
              <a:t>y.grad</a:t>
            </a:r>
            <a:r>
              <a:rPr lang="en-US" sz="1400" dirty="0">
                <a:solidFill>
                  <a:srgbClr val="7030A0"/>
                </a:solidFill>
                <a:latin typeface="Monaco" pitchFamily="2" charset="77"/>
              </a:rPr>
              <a:t>)</a:t>
            </a:r>
          </a:p>
          <a:p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print(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z.grad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print(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x.grad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69BFA-90E7-CB42-8A42-6FCBB8FBD785}"/>
              </a:ext>
            </a:extLst>
          </p:cNvPr>
          <p:cNvSpPr txBox="1"/>
          <p:nvPr/>
        </p:nvSpPr>
        <p:spPr>
          <a:xfrm>
            <a:off x="6311349" y="705788"/>
            <a:ext cx="5880651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tensor([[1., 2.],</a:t>
            </a:r>
          </a:p>
          <a:p>
            <a:pPr latinLnBrk="1"/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        [3., 4.]], 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requires_grad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=True)</a:t>
            </a:r>
          </a:p>
          <a:p>
            <a:pPr latinLnBrk="1"/>
            <a:endParaRPr lang="en-US" sz="1200" dirty="0">
              <a:solidFill>
                <a:schemeClr val="accent2"/>
              </a:solidFill>
              <a:latin typeface="Monaco" pitchFamily="2" charset="77"/>
            </a:endParaRPr>
          </a:p>
          <a:p>
            <a:pPr latinLnBrk="1"/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tensor([[3., 4.],</a:t>
            </a:r>
          </a:p>
          <a:p>
            <a:pPr latinLnBrk="1"/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    [5., 6.]],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grad_fn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=&lt;AddBackward0&gt;)</a:t>
            </a:r>
          </a:p>
          <a:p>
            <a:pPr latinLnBrk="1"/>
            <a:endParaRPr lang="en-US" sz="1200" dirty="0">
              <a:solidFill>
                <a:schemeClr val="accent4">
                  <a:lumMod val="75000"/>
                </a:schemeClr>
              </a:solidFill>
              <a:latin typeface="Monaco" pitchFamily="2" charset="77"/>
            </a:endParaRPr>
          </a:p>
          <a:p>
            <a:pPr latinLnBrk="1"/>
            <a:r>
              <a:rPr lang="en-US" sz="1200" dirty="0">
                <a:solidFill>
                  <a:schemeClr val="accent6"/>
                </a:solidFill>
                <a:latin typeface="Monaco" pitchFamily="2" charset="77"/>
              </a:rPr>
              <a:t>tensor([[ 27.,  48.],</a:t>
            </a:r>
          </a:p>
          <a:p>
            <a:pPr latinLnBrk="1"/>
            <a:r>
              <a:rPr lang="en-US" sz="1200" dirty="0">
                <a:solidFill>
                  <a:schemeClr val="accent6"/>
                </a:solidFill>
                <a:latin typeface="Monaco" pitchFamily="2" charset="77"/>
              </a:rPr>
              <a:t>        [ 75., 108.]], </a:t>
            </a:r>
            <a:r>
              <a:rPr lang="en-US" sz="1200" dirty="0" err="1">
                <a:solidFill>
                  <a:schemeClr val="accent6"/>
                </a:solidFill>
                <a:latin typeface="Monaco" pitchFamily="2" charset="77"/>
              </a:rPr>
              <a:t>grad_fn</a:t>
            </a:r>
            <a:r>
              <a:rPr lang="en-US" sz="1200" dirty="0">
                <a:solidFill>
                  <a:schemeClr val="accent6"/>
                </a:solidFill>
                <a:latin typeface="Monaco" pitchFamily="2" charset="77"/>
              </a:rPr>
              <a:t>=&lt;MulBackward0&gt;)</a:t>
            </a:r>
          </a:p>
          <a:p>
            <a:pPr latinLnBrk="1"/>
            <a:endParaRPr lang="en-US" sz="1200" dirty="0">
              <a:solidFill>
                <a:schemeClr val="accent6"/>
              </a:solidFill>
              <a:latin typeface="Monaco" pitchFamily="2" charset="77"/>
            </a:endParaRPr>
          </a:p>
          <a:p>
            <a:pPr latinLnBrk="1"/>
            <a:r>
              <a:rPr lang="en-US" sz="1200" dirty="0">
                <a:solidFill>
                  <a:schemeClr val="accent5"/>
                </a:solidFill>
                <a:latin typeface="Monaco" pitchFamily="2" charset="77"/>
              </a:rPr>
              <a:t>tensor(64.5000, </a:t>
            </a:r>
            <a:r>
              <a:rPr lang="en-US" sz="1200" dirty="0" err="1">
                <a:solidFill>
                  <a:schemeClr val="accent5"/>
                </a:solidFill>
                <a:latin typeface="Monaco" pitchFamily="2" charset="77"/>
              </a:rPr>
              <a:t>grad_fn</a:t>
            </a:r>
            <a:r>
              <a:rPr lang="en-US" sz="1200" dirty="0">
                <a:solidFill>
                  <a:schemeClr val="accent5"/>
                </a:solidFill>
                <a:latin typeface="Monaco" pitchFamily="2" charset="77"/>
              </a:rPr>
              <a:t>=&lt;MeanBackward0&gt;)</a:t>
            </a:r>
          </a:p>
          <a:p>
            <a:pPr latinLnBrk="1"/>
            <a:endParaRPr lang="en-US" sz="1200" dirty="0">
              <a:solidFill>
                <a:schemeClr val="accent5"/>
              </a:solidFill>
              <a:latin typeface="Monaco" pitchFamily="2" charset="77"/>
            </a:endParaRPr>
          </a:p>
          <a:p>
            <a:pPr latinLnBrk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#- grads</a:t>
            </a:r>
          </a:p>
          <a:p>
            <a:pPr latinLnBrk="1"/>
            <a:r>
              <a:rPr lang="en-US" sz="1200" dirty="0">
                <a:solidFill>
                  <a:srgbClr val="7030A0"/>
                </a:solidFill>
                <a:latin typeface="Monaco" pitchFamily="2" charset="77"/>
              </a:rPr>
              <a:t>None</a:t>
            </a:r>
          </a:p>
          <a:p>
            <a:pPr latinLnBrk="1"/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tensor([[0.2500, 0.2500],</a:t>
            </a:r>
          </a:p>
          <a:p>
            <a:pPr latinLnBrk="1"/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        [0.2500, 0.2500]])</a:t>
            </a:r>
          </a:p>
          <a:p>
            <a:pPr latinLnBrk="1"/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tensor([[4.5000, 6.0000],</a:t>
            </a:r>
          </a:p>
          <a:p>
            <a:pPr latinLnBrk="1"/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    [7.5000, 9.0000]])</a:t>
            </a:r>
          </a:p>
          <a:p>
            <a:pPr latinLnBrk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&lt;ipython-input-40-a3156942a32d&gt;:22: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UserWarning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: The .grad attribute of a Tensor that is not a leaf Tensor is being accessed. Its .grad attribute won't be populated during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autograd.backward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(). If you indeed want the gradient for a non-leaf Tensor, use .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retain_grad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() on the non-leaf Tensor. If you access the non-leaf Tensor by mistake, make sure you access the leaf Tensor instead. See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/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pytorch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/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pytorch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/pull/30531 for more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informations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.</a:t>
            </a:r>
          </a:p>
          <a:p>
            <a:pPr latinLnBrk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  print(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y.grad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4026A-1D3B-804B-AABE-D25255199CAD}"/>
              </a:ext>
            </a:extLst>
          </p:cNvPr>
          <p:cNvSpPr txBox="1"/>
          <p:nvPr/>
        </p:nvSpPr>
        <p:spPr>
          <a:xfrm>
            <a:off x="5852025" y="5858823"/>
            <a:ext cx="5880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olidFill>
                  <a:srgbClr val="7030A0"/>
                </a:solidFill>
              </a:rPr>
              <a:t>pytorch</a:t>
            </a:r>
            <a:r>
              <a:rPr lang="en-US" dirty="0">
                <a:solidFill>
                  <a:srgbClr val="7030A0"/>
                </a:solidFill>
              </a:rPr>
              <a:t> is optimized for obtaining the gradient of f </a:t>
            </a:r>
            <a:r>
              <a:rPr lang="en-US" dirty="0" err="1">
                <a:solidFill>
                  <a:srgbClr val="7030A0"/>
                </a:solidFill>
              </a:rPr>
              <a:t>w.r.t.</a:t>
            </a:r>
            <a:r>
              <a:rPr lang="en-US" dirty="0">
                <a:solidFill>
                  <a:srgbClr val="7030A0"/>
                </a:solidFill>
              </a:rPr>
              <a:t> the input only. If you want to obtain intermediate gradients, you need to use </a:t>
            </a:r>
            <a:r>
              <a:rPr lang="en-US" dirty="0" err="1">
                <a:solidFill>
                  <a:srgbClr val="7030A0"/>
                </a:solidFill>
              </a:rPr>
              <a:t>retain_grad</a:t>
            </a:r>
            <a:r>
              <a:rPr lang="en-US" dirty="0">
                <a:solidFill>
                  <a:srgbClr val="7030A0"/>
                </a:solidFill>
              </a:rPr>
              <a:t>().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BFA45-2FE9-8742-B674-4FFFE9EC6C05}"/>
              </a:ext>
            </a:extLst>
          </p:cNvPr>
          <p:cNvSpPr txBox="1"/>
          <p:nvPr/>
        </p:nvSpPr>
        <p:spPr>
          <a:xfrm>
            <a:off x="2393005" y="2067127"/>
            <a:ext cx="3027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np.array</a:t>
            </a:r>
            <a:r>
              <a:rPr lang="en-US" dirty="0">
                <a:solidFill>
                  <a:srgbClr val="C00000"/>
                </a:solidFill>
              </a:rPr>
              <a:t>, with extra features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8FB66E-4925-E24B-B21F-C0D719F15333}"/>
              </a:ext>
            </a:extLst>
          </p:cNvPr>
          <p:cNvCxnSpPr>
            <a:cxnSpLocks/>
          </p:cNvCxnSpPr>
          <p:nvPr/>
        </p:nvCxnSpPr>
        <p:spPr>
          <a:xfrm flipH="1" flipV="1">
            <a:off x="1750979" y="1877438"/>
            <a:ext cx="642026" cy="37435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8663D04-8C6F-A846-8AF3-A2A1257F1B82}"/>
              </a:ext>
            </a:extLst>
          </p:cNvPr>
          <p:cNvCxnSpPr>
            <a:cxnSpLocks/>
          </p:cNvCxnSpPr>
          <p:nvPr/>
        </p:nvCxnSpPr>
        <p:spPr>
          <a:xfrm rot="10800000">
            <a:off x="6903720" y="3013081"/>
            <a:ext cx="3646714" cy="785319"/>
          </a:xfrm>
          <a:prstGeom prst="bentConnector3">
            <a:avLst>
              <a:gd name="adj1" fmla="val 44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419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369C-3FE8-4550-A951-C8D8FFE1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Backpropagation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C7C33-D10C-443B-BDDB-F40997F65FA2}"/>
              </a:ext>
            </a:extLst>
          </p:cNvPr>
          <p:cNvSpPr txBox="1"/>
          <p:nvPr/>
        </p:nvSpPr>
        <p:spPr>
          <a:xfrm>
            <a:off x="0" y="588667"/>
            <a:ext cx="694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 Source : 3Blue1Brown :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https://www.youtube.com/watch?v=aircAruvnKk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/>
              <a:t>]</a:t>
            </a:r>
          </a:p>
        </p:txBody>
      </p:sp>
      <p:pic>
        <p:nvPicPr>
          <p:cNvPr id="11" name="Content Placeholder 6" descr="Shape, arrow&#10;&#10;Description automatically generated">
            <a:extLst>
              <a:ext uri="{FF2B5EF4-FFF2-40B4-BE49-F238E27FC236}">
                <a16:creationId xmlns:a16="http://schemas.microsoft.com/office/drawing/2014/main" id="{364E0A63-EC6B-4367-BA56-557963AD1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17" y="1108075"/>
            <a:ext cx="4148101" cy="50688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29F592-05B2-416D-A101-19DDA982516F}"/>
              </a:ext>
            </a:extLst>
          </p:cNvPr>
          <p:cNvSpPr/>
          <p:nvPr/>
        </p:nvSpPr>
        <p:spPr>
          <a:xfrm>
            <a:off x="4301564" y="2977279"/>
            <a:ext cx="465667" cy="4741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9A092D-FC37-41C9-A97B-35AB83032C40}"/>
              </a:ext>
            </a:extLst>
          </p:cNvPr>
          <p:cNvSpPr/>
          <p:nvPr/>
        </p:nvSpPr>
        <p:spPr>
          <a:xfrm>
            <a:off x="3060322" y="1411033"/>
            <a:ext cx="465667" cy="451463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DFD564-E546-4CAC-B270-B07E2A0505D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606301" y="3214346"/>
            <a:ext cx="695263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0779454-899F-4B2C-8A6C-75F3B96D7FEB}"/>
              </a:ext>
            </a:extLst>
          </p:cNvPr>
          <p:cNvSpPr/>
          <p:nvPr/>
        </p:nvSpPr>
        <p:spPr>
          <a:xfrm>
            <a:off x="3060322" y="2977279"/>
            <a:ext cx="465667" cy="4741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29991F-14B0-4D21-A676-CF270D1E8D30}"/>
              </a:ext>
            </a:extLst>
          </p:cNvPr>
          <p:cNvSpPr/>
          <p:nvPr/>
        </p:nvSpPr>
        <p:spPr>
          <a:xfrm>
            <a:off x="1819080" y="1411033"/>
            <a:ext cx="465667" cy="451463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CBDEAE-914F-4BA8-BD9B-F6367A24E68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365059" y="3214346"/>
            <a:ext cx="695263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67F30A6-95E1-4D8C-B327-FEF092AA8298}"/>
              </a:ext>
            </a:extLst>
          </p:cNvPr>
          <p:cNvSpPr/>
          <p:nvPr/>
        </p:nvSpPr>
        <p:spPr>
          <a:xfrm>
            <a:off x="1799704" y="2977279"/>
            <a:ext cx="465667" cy="4741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D53520-70DF-494C-B052-94ED04D41567}"/>
              </a:ext>
            </a:extLst>
          </p:cNvPr>
          <p:cNvSpPr/>
          <p:nvPr/>
        </p:nvSpPr>
        <p:spPr>
          <a:xfrm>
            <a:off x="673482" y="1411033"/>
            <a:ext cx="465667" cy="451463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F2A729E-A321-48EA-8637-CF663018C98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104441" y="3214346"/>
            <a:ext cx="695263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F3EC3-B364-0A48-B8FD-EFCC6570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F924-18B7-C343-BD78-E18F96CC9E0F}"/>
                  </a:ext>
                </a:extLst>
              </p:cNvPr>
              <p:cNvSpPr txBox="1"/>
              <p:nvPr/>
            </p:nvSpPr>
            <p:spPr>
              <a:xfrm>
                <a:off x="5453743" y="1230086"/>
                <a:ext cx="6411686" cy="431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Randomly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units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neural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net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∈{1,…,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epochs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(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) in train set: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Forward pass: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evaluate the neural net output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measure the loss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Backward pass: compute the gradients.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the gradient step to update the weights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F924-18B7-C343-BD78-E18F96CC9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743" y="1230086"/>
                <a:ext cx="6411686" cy="4312527"/>
              </a:xfrm>
              <a:prstGeom prst="rect">
                <a:avLst/>
              </a:prstGeom>
              <a:blipFill>
                <a:blip r:embed="rId4"/>
                <a:stretch>
                  <a:fillRect l="-1581" t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93E505A-65EF-FB45-87D3-77A15413DBA7}"/>
              </a:ext>
            </a:extLst>
          </p:cNvPr>
          <p:cNvSpPr txBox="1"/>
          <p:nvPr/>
        </p:nvSpPr>
        <p:spPr>
          <a:xfrm>
            <a:off x="4975437" y="4957039"/>
            <a:ext cx="70846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Dependencies between layers.</a:t>
            </a:r>
          </a:p>
          <a:p>
            <a:endParaRPr lang="en-US" sz="2400" dirty="0"/>
          </a:p>
          <a:p>
            <a:r>
              <a:rPr lang="en-US" sz="2400" dirty="0"/>
              <a:t>No dependencies between units at the same layer.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US" sz="2400" dirty="0"/>
              <a:t> Many GPU supported libraries available.</a:t>
            </a:r>
          </a:p>
        </p:txBody>
      </p:sp>
    </p:spTree>
    <p:extLst>
      <p:ext uri="{BB962C8B-B14F-4D97-AF65-F5344CB8AC3E}">
        <p14:creationId xmlns:p14="http://schemas.microsoft.com/office/powerpoint/2010/main" val="11668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3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BC59-B940-4963-969D-C4229696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29F8B-62F3-4B0A-BA35-6B8CB2E9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376" y="1783977"/>
            <a:ext cx="8319248" cy="116867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Play with a small multilayer perceptron on a binary classification task…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CB7E28-594A-4A7E-8E93-EEEC21B1862B}"/>
              </a:ext>
            </a:extLst>
          </p:cNvPr>
          <p:cNvSpPr txBox="1">
            <a:spLocks/>
          </p:cNvSpPr>
          <p:nvPr/>
        </p:nvSpPr>
        <p:spPr>
          <a:xfrm>
            <a:off x="519953" y="3322646"/>
            <a:ext cx="11152094" cy="675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hlinkClick r:id="rId2"/>
              </a:rPr>
              <a:t>https://playground.tensorflow.org/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223B7-A299-A444-901C-8C4EA0D7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676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F279-38A7-4CE1-827E-D603BE4C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E61D0F99-B47A-4258-BDB8-914F27C6D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259" y="1108365"/>
            <a:ext cx="10291482" cy="1079024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With four parameters I can fit an elephant.  With five I can make him wiggle his trunk.</a:t>
            </a:r>
            <a:r>
              <a:rPr lang="en-US" dirty="0"/>
              <a:t>  - John von Neumann</a:t>
            </a:r>
          </a:p>
        </p:txBody>
      </p:sp>
      <p:sp>
        <p:nvSpPr>
          <p:cNvPr id="4" name="Content Placeholder 2 2">
            <a:extLst>
              <a:ext uri="{FF2B5EF4-FFF2-40B4-BE49-F238E27FC236}">
                <a16:creationId xmlns:a16="http://schemas.microsoft.com/office/drawing/2014/main" id="{C644AB6C-22F7-4E85-9E3B-845B89AAEF1E}"/>
              </a:ext>
            </a:extLst>
          </p:cNvPr>
          <p:cNvSpPr txBox="1">
            <a:spLocks/>
          </p:cNvSpPr>
          <p:nvPr/>
        </p:nvSpPr>
        <p:spPr>
          <a:xfrm>
            <a:off x="267855" y="3521095"/>
            <a:ext cx="7830726" cy="1346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Our example model has 13,002 parameters…that’s a lot of elephants!  Regularization is critical to avoid overfitting…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C2A9C73-BBAB-4DA5-9F91-74B94257D1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581" y="3745212"/>
            <a:ext cx="3430030" cy="2987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3A4F0F-79BF-4DEC-A030-1A220446D5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5194" y="2645367"/>
            <a:ext cx="7120817" cy="480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 3">
                <a:extLst>
                  <a:ext uri="{FF2B5EF4-FFF2-40B4-BE49-F238E27FC236}">
                    <a16:creationId xmlns:a16="http://schemas.microsoft.com/office/drawing/2014/main" id="{B133B9F4-4330-4AA5-A279-47F47D266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1976" y="5126593"/>
                <a:ext cx="6322484" cy="13467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800" dirty="0"/>
                  <a:t>…numerous regularization schemes are used in training neural networks.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800" dirty="0"/>
                  <a:t>but the standard is of course,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 3">
                <a:extLst>
                  <a:ext uri="{FF2B5EF4-FFF2-40B4-BE49-F238E27FC236}">
                    <a16:creationId xmlns:a16="http://schemas.microsoft.com/office/drawing/2014/main" id="{B133B9F4-4330-4AA5-A279-47F47D266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76" y="5126593"/>
                <a:ext cx="6322484" cy="1346740"/>
              </a:xfrm>
              <a:prstGeom prst="rect">
                <a:avLst/>
              </a:prstGeom>
              <a:blipFill>
                <a:blip r:embed="rId5"/>
                <a:stretch>
                  <a:fillRect t="-10280" b="-70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90A0-B320-0344-84E9-CEEC445A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19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FB8B5-28CE-4524-AA52-981754C54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B8929F-C5D3-4F4D-B620-54A2F7D5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0"/>
            <a:ext cx="10934700" cy="704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5EEE39-0DAD-4DB3-8F84-F538C8C41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970429"/>
            <a:ext cx="7877175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F1732A-2292-43E0-BC65-7819FEC0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412" y="1807611"/>
            <a:ext cx="7077075" cy="819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97CF5D-A59E-47D4-A932-810FD832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412" y="2778143"/>
            <a:ext cx="5724525" cy="733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093F98-EC9E-4E60-A003-098B281FA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412" y="3527192"/>
            <a:ext cx="4857750" cy="895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A19EF6-1FE3-4DE3-9E8C-1C006237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262" y="4421243"/>
            <a:ext cx="7934325" cy="809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B99428-F871-4A7D-944B-5C950089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19" y="5182721"/>
            <a:ext cx="10877550" cy="7048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6EF883-1CDA-BA4B-85BE-1CEA9CC0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188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4F9D-2E27-4B30-897B-634ED6FB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Scikit-Learn : Multilayer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C675-BFAE-4146-A007-E5EC94E0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957863"/>
            <a:ext cx="11656290" cy="581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Fetch MNIST data from </a:t>
            </a:r>
            <a:r>
              <a:rPr lang="en-US" sz="2800" dirty="0">
                <a:hlinkClick r:id="rId2"/>
              </a:rPr>
              <a:t>www.openml.org</a:t>
            </a:r>
            <a:r>
              <a:rPr lang="en-US" sz="2800" dirty="0"/>
              <a:t>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B4364-A80B-4371-BD5E-DAC5642F9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88" y="1642719"/>
            <a:ext cx="6934200" cy="600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7CC27-9B96-4168-96E9-02E19EF60A9F}"/>
              </a:ext>
            </a:extLst>
          </p:cNvPr>
          <p:cNvSpPr txBox="1">
            <a:spLocks/>
          </p:cNvSpPr>
          <p:nvPr/>
        </p:nvSpPr>
        <p:spPr>
          <a:xfrm>
            <a:off x="267855" y="2508757"/>
            <a:ext cx="11656290" cy="58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Train test split (60k / 10k),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42C1B-A890-4EBA-8347-2BCF078F2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88" y="3162900"/>
            <a:ext cx="4457700" cy="619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68723F-15DF-4ACE-8BBC-7F4CFE881E02}"/>
              </a:ext>
            </a:extLst>
          </p:cNvPr>
          <p:cNvSpPr txBox="1">
            <a:spLocks/>
          </p:cNvSpPr>
          <p:nvPr/>
        </p:nvSpPr>
        <p:spPr>
          <a:xfrm>
            <a:off x="2007008" y="4157997"/>
            <a:ext cx="5512700" cy="248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Create MLP classifier instance,</a:t>
            </a:r>
          </a:p>
          <a:p>
            <a:r>
              <a:rPr lang="en-US" sz="2400" dirty="0"/>
              <a:t>Single hidden layer (50 nodes)</a:t>
            </a:r>
          </a:p>
          <a:p>
            <a:r>
              <a:rPr lang="en-US" sz="2400" dirty="0"/>
              <a:t>Use stochastic gradient descent</a:t>
            </a:r>
          </a:p>
          <a:p>
            <a:r>
              <a:rPr lang="en-US" sz="2400" dirty="0"/>
              <a:t>Maximum of 10 learning iterations</a:t>
            </a:r>
          </a:p>
          <a:p>
            <a:r>
              <a:rPr lang="en-US" sz="2400" dirty="0"/>
              <a:t>Small L2 regularization alpha=1e-4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0CA42A-50DC-4AE7-9716-BD1689525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708" y="4157998"/>
            <a:ext cx="3409950" cy="2581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9C2F8-8F8B-1546-AE36-EC2A1F21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65B5-224D-724B-83A6-1F5C6917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 embedding trick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BBC6B-A2C4-C14C-9D5B-D5838795E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9FE38-673C-8340-80E5-1A2824F1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28" y="703765"/>
            <a:ext cx="10058400" cy="408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D1DB23-310F-A945-8EC3-3576828EFF35}"/>
              </a:ext>
            </a:extLst>
          </p:cNvPr>
          <p:cNvSpPr txBox="1"/>
          <p:nvPr/>
        </p:nvSpPr>
        <p:spPr>
          <a:xfrm>
            <a:off x="5434551" y="6478224"/>
            <a:ext cx="6237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https://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datascience.foundation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sciencewhitepaper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/underfitting-and-overfitting-in-machine-learning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2549D-A74E-EA41-990C-7D37E8521040}"/>
                  </a:ext>
                </a:extLst>
              </p:cNvPr>
              <p:cNvSpPr txBox="1"/>
              <p:nvPr/>
            </p:nvSpPr>
            <p:spPr>
              <a:xfrm>
                <a:off x="2152103" y="4793165"/>
                <a:ext cx="9816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2549D-A74E-EA41-990C-7D37E8521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103" y="4793165"/>
                <a:ext cx="9816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9C08EF-9DA7-DB46-9A80-D0B2D7975648}"/>
                  </a:ext>
                </a:extLst>
              </p:cNvPr>
              <p:cNvSpPr/>
              <p:nvPr/>
            </p:nvSpPr>
            <p:spPr>
              <a:xfrm>
                <a:off x="5020027" y="4793165"/>
                <a:ext cx="22917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9C08EF-9DA7-DB46-9A80-D0B2D7975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27" y="4793165"/>
                <a:ext cx="22917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846F6E1-0E7B-2442-8494-070AC2D5ECDA}"/>
                  </a:ext>
                </a:extLst>
              </p:cNvPr>
              <p:cNvSpPr/>
              <p:nvPr/>
            </p:nvSpPr>
            <p:spPr>
              <a:xfrm>
                <a:off x="7792636" y="4791081"/>
                <a:ext cx="2810962" cy="465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846F6E1-0E7B-2442-8494-070AC2D5E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36" y="4791081"/>
                <a:ext cx="2810962" cy="465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7FB24E-9BEF-B249-9F7C-8A0B414DAE5F}"/>
              </a:ext>
            </a:extLst>
          </p:cNvPr>
          <p:cNvSpPr txBox="1"/>
          <p:nvPr/>
        </p:nvSpPr>
        <p:spPr>
          <a:xfrm>
            <a:off x="405442" y="5529532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polynomial = higher complexity = prone to overfitting!</a:t>
            </a:r>
          </a:p>
        </p:txBody>
      </p:sp>
    </p:spTree>
    <p:extLst>
      <p:ext uri="{BB962C8B-B14F-4D97-AF65-F5344CB8AC3E}">
        <p14:creationId xmlns:p14="http://schemas.microsoft.com/office/powerpoint/2010/main" val="1878897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972C-9A78-4ADF-B486-EEE015CE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Scikit-Learn : Multilayer Perceptron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CCEF6D-863A-4221-A174-13F2D614A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957863"/>
            <a:ext cx="11656290" cy="581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Fit the MLP and print stuff…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A096AC-DAC0-4EA8-A15C-B492CDA2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29" y="1706177"/>
            <a:ext cx="8048625" cy="419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6C0F4C-C4C5-4CDF-910E-E6B1958E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29" y="2125277"/>
            <a:ext cx="6934200" cy="638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045D80-C791-4034-B8AD-B890C6DB5445}"/>
              </a:ext>
            </a:extLst>
          </p:cNvPr>
          <p:cNvSpPr txBox="1">
            <a:spLocks/>
          </p:cNvSpPr>
          <p:nvPr/>
        </p:nvSpPr>
        <p:spPr>
          <a:xfrm>
            <a:off x="267855" y="3128925"/>
            <a:ext cx="7656945" cy="13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Visualize the weights for each node…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C42174-C4DF-4271-B5FE-7FA7A30BD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480" y="698036"/>
            <a:ext cx="3211291" cy="2854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384983D-57F4-4284-A742-20455265E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7421" y="3552517"/>
            <a:ext cx="4356724" cy="317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BE5A1E-802C-4785-9DCB-939A903C3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29" y="3921414"/>
            <a:ext cx="6705600" cy="1524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938485A-237B-4F0C-9966-3E184C47E1BA}"/>
              </a:ext>
            </a:extLst>
          </p:cNvPr>
          <p:cNvSpPr txBox="1">
            <a:spLocks/>
          </p:cNvSpPr>
          <p:nvPr/>
        </p:nvSpPr>
        <p:spPr>
          <a:xfrm>
            <a:off x="267856" y="5696362"/>
            <a:ext cx="7216274" cy="102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…magnitude of weights indicates which input features are important in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047547-CF13-D242-9128-66FE35E9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90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AE776-1C3D-594A-9F7F-04359987E81A}"/>
              </a:ext>
            </a:extLst>
          </p:cNvPr>
          <p:cNvSpPr txBox="1"/>
          <p:nvPr/>
        </p:nvSpPr>
        <p:spPr>
          <a:xfrm>
            <a:off x="150829" y="3552517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coefs</a:t>
            </a:r>
            <a:r>
              <a:rPr lang="en-US" dirty="0">
                <a:solidFill>
                  <a:srgbClr val="FF0000"/>
                </a:solidFill>
              </a:rPr>
              <a:t>_[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]: </a:t>
            </a:r>
            <a:r>
              <a:rPr lang="en-US" dirty="0" err="1">
                <a:solidFill>
                  <a:srgbClr val="FF0000"/>
                </a:solidFill>
              </a:rPr>
              <a:t>n_input</a:t>
            </a:r>
            <a:r>
              <a:rPr lang="en-US" dirty="0">
                <a:solidFill>
                  <a:srgbClr val="FF0000"/>
                </a:solidFill>
              </a:rPr>
              <a:t> x </a:t>
            </a:r>
            <a:r>
              <a:rPr lang="en-US" dirty="0" err="1">
                <a:solidFill>
                  <a:srgbClr val="FF0000"/>
                </a:solidFill>
              </a:rPr>
              <a:t>n_output</a:t>
            </a:r>
            <a:r>
              <a:rPr lang="en-US" dirty="0">
                <a:solidFill>
                  <a:srgbClr val="FF0000"/>
                </a:solidFill>
              </a:rPr>
              <a:t> matrix of weights for layer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15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14E6-B93C-48EB-9AC7-578C8BBF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Advanced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F4C9-C3AD-4907-A77F-B1F8661CC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33216"/>
            <a:ext cx="11656290" cy="30960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other NN architectures exist beyond MLP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b="1" dirty="0"/>
              <a:t>Convolutional NN (CNN)</a:t>
            </a:r>
            <a:r>
              <a:rPr lang="en-US" sz="2400" dirty="0"/>
              <a:t> For image processing / computer viz.</a:t>
            </a:r>
          </a:p>
          <a:p>
            <a:pPr lvl="1"/>
            <a:r>
              <a:rPr lang="en-US" sz="2400" b="1" dirty="0"/>
              <a:t>Recurrent NN (RNN)</a:t>
            </a:r>
            <a:r>
              <a:rPr lang="en-US" sz="2400" dirty="0"/>
              <a:t> For sequence data (e.g. acoustic signals, video, etc.) , long short-term memory (LSTM) is popular</a:t>
            </a:r>
          </a:p>
          <a:p>
            <a:pPr lvl="1"/>
            <a:r>
              <a:rPr lang="en-US" sz="2400" b="1" dirty="0"/>
              <a:t>Generative Adversarial Nets (GANs)</a:t>
            </a:r>
            <a:r>
              <a:rPr lang="en-US" sz="2400" dirty="0"/>
              <a:t> For generating creepy deepfakes</a:t>
            </a:r>
          </a:p>
          <a:p>
            <a:pPr lvl="1"/>
            <a:r>
              <a:rPr lang="en-US" sz="2400" b="1" dirty="0"/>
              <a:t>Restricted Boltzmann Machine (RBM)</a:t>
            </a:r>
            <a:r>
              <a:rPr lang="en-US" sz="2400" dirty="0"/>
              <a:t> Another generative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0A4D24-F546-48B3-BE41-0991CBF57526}"/>
              </a:ext>
            </a:extLst>
          </p:cNvPr>
          <p:cNvSpPr txBox="1">
            <a:spLocks/>
          </p:cNvSpPr>
          <p:nvPr/>
        </p:nvSpPr>
        <p:spPr>
          <a:xfrm>
            <a:off x="267855" y="4046952"/>
            <a:ext cx="6885979" cy="2811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open areas being researched</a:t>
            </a:r>
          </a:p>
          <a:p>
            <a:r>
              <a:rPr lang="en-US" sz="2800" dirty="0"/>
              <a:t>More reliable uncertainty estimates</a:t>
            </a:r>
          </a:p>
          <a:p>
            <a:r>
              <a:rPr lang="en-US" sz="2800" dirty="0"/>
              <a:t>Robustness to exploits</a:t>
            </a:r>
          </a:p>
          <a:p>
            <a:r>
              <a:rPr lang="en-US" sz="2800" dirty="0"/>
              <a:t>Interpretability</a:t>
            </a:r>
          </a:p>
          <a:p>
            <a:r>
              <a:rPr lang="en-US" sz="2800" dirty="0"/>
              <a:t>Better scalability </a:t>
            </a:r>
          </a:p>
        </p:txBody>
      </p:sp>
      <p:pic>
        <p:nvPicPr>
          <p:cNvPr id="10" name="Picture 9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0F37DF7-F12C-4B1C-8B84-F9BE576C7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353" y="4180624"/>
            <a:ext cx="3793751" cy="24693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7E6D-6F38-E543-AECA-87F0CCED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465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A751-EBDD-F842-8383-9C65320D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Layer: Why is it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D35B-E2DC-7B42-95F9-687BF2AEF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2" y="1133061"/>
            <a:ext cx="11767930" cy="5313630"/>
          </a:xfrm>
        </p:spPr>
        <p:txBody>
          <a:bodyPr>
            <a:normAutofit/>
          </a:bodyPr>
          <a:lstStyle/>
          <a:p>
            <a:r>
              <a:rPr lang="en-US" sz="2000" dirty="0"/>
              <a:t>Why is it useful?</a:t>
            </a:r>
          </a:p>
          <a:p>
            <a:pPr lvl="1"/>
            <a:r>
              <a:rPr lang="en-US" sz="2000" dirty="0"/>
              <a:t>The set of weight “</a:t>
            </a:r>
            <a:r>
              <a:rPr lang="en-US" sz="2000" b="1" u="sng" dirty="0"/>
              <a:t>patches</a:t>
            </a:r>
            <a:r>
              <a:rPr lang="en-US" sz="2000" dirty="0"/>
              <a:t>” that encode </a:t>
            </a:r>
            <a:r>
              <a:rPr lang="en-US" sz="2000" b="1" u="sng" dirty="0"/>
              <a:t>low-level patterns</a:t>
            </a:r>
            <a:r>
              <a:rPr lang="en-US" sz="2000" dirty="0"/>
              <a:t> (e.g., diagonal edge). 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1800" dirty="0"/>
          </a:p>
          <a:p>
            <a:pPr lvl="2"/>
            <a:endParaRPr lang="en-US" sz="18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57651-C054-AE4E-8E89-2DC922A9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92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B4AE0-C8D4-8B41-8F05-6BA017D18EAA}"/>
              </a:ext>
            </a:extLst>
          </p:cNvPr>
          <p:cNvSpPr txBox="1"/>
          <p:nvPr/>
        </p:nvSpPr>
        <p:spPr>
          <a:xfrm>
            <a:off x="9233452" y="6461154"/>
            <a:ext cx="226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 Stanford CS231n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FBB6A2D-0A2A-D043-A6CB-ADFE0AEB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674" y="2168680"/>
            <a:ext cx="9314707" cy="368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F5A371-02E5-CD48-9562-5EE9B71C9C04}"/>
              </a:ext>
            </a:extLst>
          </p:cNvPr>
          <p:cNvSpPr txBox="1"/>
          <p:nvPr/>
        </p:nvSpPr>
        <p:spPr>
          <a:xfrm>
            <a:off x="544286" y="5987143"/>
            <a:ext cx="83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Coincides with some of the </a:t>
            </a:r>
            <a:r>
              <a:rPr lang="en-US"/>
              <a:t>patterns researchers </a:t>
            </a:r>
            <a:r>
              <a:rPr lang="en-US" dirty="0"/>
              <a:t>designed: E.g., Gabor features.</a:t>
            </a:r>
          </a:p>
        </p:txBody>
      </p:sp>
    </p:spTree>
    <p:extLst>
      <p:ext uri="{BB962C8B-B14F-4D97-AF65-F5344CB8AC3E}">
        <p14:creationId xmlns:p14="http://schemas.microsoft.com/office/powerpoint/2010/main" val="37049425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999E-DDE7-5A4E-AA89-D5E1C182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Seeing what happens in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BF20F-D636-614A-9A02-E7A0CFCE0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https://youtu.be/AgkfIQ4IGaM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9C526-89C0-DE46-8F1B-C69EE026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C3F-5E7E-8E44-9E8A-62836B1F46EC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282B7-09FF-8549-9696-92D99A896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84" y="1678379"/>
            <a:ext cx="9924288" cy="506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51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9EE3-CED1-4C23-9115-572F6469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190B2-E1E2-4277-9CE7-FEECDE33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955964"/>
            <a:ext cx="11656290" cy="104316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There are </a:t>
            </a:r>
            <a:r>
              <a:rPr lang="en-US" b="1" dirty="0"/>
              <a:t>tons</a:t>
            </a:r>
            <a:r>
              <a:rPr lang="en-US" dirty="0"/>
              <a:t> of excellent resources for learning about neural networks online…here are two quick ones: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8F8B36-2B0F-44CF-A235-E27398248889}"/>
              </a:ext>
            </a:extLst>
          </p:cNvPr>
          <p:cNvSpPr txBox="1">
            <a:spLocks/>
          </p:cNvSpPr>
          <p:nvPr/>
        </p:nvSpPr>
        <p:spPr>
          <a:xfrm>
            <a:off x="267855" y="2252994"/>
            <a:ext cx="11656290" cy="10431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3Blue1Brown </a:t>
            </a:r>
            <a:r>
              <a:rPr lang="en-US" dirty="0" err="1"/>
              <a:t>Youtube</a:t>
            </a:r>
            <a:r>
              <a:rPr lang="en-US" dirty="0"/>
              <a:t> channel has a nice four-part intro: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hlinkClick r:id="rId2"/>
              </a:rPr>
              <a:t>https://www.youtube.com/watch?v=aircAruvnKk</a:t>
            </a:r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E72D69-B0F8-4967-B2EF-2DC455D49EE2}"/>
              </a:ext>
            </a:extLst>
          </p:cNvPr>
          <p:cNvSpPr txBox="1">
            <a:spLocks/>
          </p:cNvSpPr>
          <p:nvPr/>
        </p:nvSpPr>
        <p:spPr>
          <a:xfrm>
            <a:off x="267855" y="3939174"/>
            <a:ext cx="11656290" cy="10431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Free book by Michael Nielson uses MNIST example in Python: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http://neuralnetworksanddeeplearning.com/</a:t>
            </a:r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19ADD0-7AAD-4D7D-A9ED-0CB88F5AF566}"/>
              </a:ext>
            </a:extLst>
          </p:cNvPr>
          <p:cNvSpPr txBox="1">
            <a:spLocks/>
          </p:cNvSpPr>
          <p:nvPr/>
        </p:nvSpPr>
        <p:spPr>
          <a:xfrm>
            <a:off x="267855" y="5267987"/>
            <a:ext cx="11656290" cy="10431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Prof. Steven </a:t>
            </a:r>
            <a:r>
              <a:rPr lang="en-US" dirty="0" err="1"/>
              <a:t>Bethard</a:t>
            </a:r>
            <a:r>
              <a:rPr lang="en-US" dirty="0"/>
              <a:t> often teaches an excellent class: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ISTA 457 / INFO 557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5D4C2-C336-464F-8416-EAEF558D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17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"/>
  <p:tag name="ORIGINALWIDTH" val="465"/>
  <p:tag name="LATEXADDIN" val="\documentclass{article}&#10;\usepackage{amsmath}&#10;\pagestyle{empty}&#10;\begin{document}&#10;&#10;&#10;\[&#10;  y = w^T x&#10;\]&#10;&#10;\end{document}"/>
  <p:tag name="IGUANATEXSIZE" val="28"/>
  <p:tag name="IGUANATEXCURSOR" val="96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4.8456"/>
  <p:tag name="ORIGINALWIDTH" val="960.134"/>
  <p:tag name="LATEXADDIN" val="\documentclass{article}&#10;\usepackage{amsmath}&#10;\pagestyle{empty}&#10;\begin{document}&#10;&#10;\begin{gather*}&#10;  \phi_1(x) = 1 \\&#10;  \phi_2(x) = x \\&#10;  \phi_3(x) = (x-\xi_1)_{+} \\&#10;  \phi_4(x) = (x-\xi_2)_{+}&#10;\end{gather*}&#10;&#10;&#10;\end{document}"/>
  <p:tag name="IGUANATEXSIZE" val="28"/>
  <p:tag name="IGUANATEXCURSOR" val="19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955"/>
  <p:tag name="ORIGINALWIDTH" val="1290.93"/>
  <p:tag name="LATEXADDIN" val="\documentclass{article}&#10;\usepackage{amsmath}&#10;\pagestyle{empty}&#10;\begin{document}&#10;&#10;\begin{gather*}&#10;  \phi_1(x) = 1 \quad \phi_2(x) = x \\&#10;  \phi_3(x) = x^2 \quad \phi_4(x) = x^3&#10;\end{gather*}&#10;&#10;\end{document}"/>
  <p:tag name="IGUANATEXSIZE" val="28"/>
  <p:tag name="IGUANATEXCURSOR" val="17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2.5492"/>
  <p:tag name="ORIGINALWIDTH" val="960.134"/>
  <p:tag name="LATEXADDIN" val="\documentclass{article}&#10;\usepackage{amsmath}&#10;\pagestyle{empty}&#10;\begin{document}&#10;&#10;\begin{gather*}&#10;  \phi_5(x) = (x-\xi_1)^3_{+} \\&#10;  \phi_6(x) = (x-\xi_2)^3_{+}&#10;\end{gather*}&#10;&#10;\end{document}"/>
  <p:tag name="IGUANATEXSIZE" val="28"/>
  <p:tag name="IGUANATEXCURSOR" val="14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25.0314"/>
  <p:tag name="LATEXADDIN" val="\documentclass{article}&#10;\usepackage{amsmath}&#10;\pagestyle{empty}&#10;\begin{document}&#10;&#10;&#10;$\phi(x)$&#10;&#10;\end{document}"/>
  <p:tag name="IGUANATEXSIZE" val="32"/>
  <p:tag name="IGUANATEXCURSOR" val="9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"/>
  <p:tag name="ORIGINALWIDTH" val="847"/>
  <p:tag name="LATEXADDIN" val="\documentclass{article}&#10;\usepackage{amsmath}&#10;\pagestyle{empty}&#10;\begin{document}&#10;&#10;\[&#10;  f(x) = w^Tx + b&#10;\]&#10;&#10;&#10;\end{document}"/>
  <p:tag name="IGUANATEXSIZE" val="20"/>
  <p:tag name="IGUANATEXCURSOR" val="87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"/>
  <p:tag name="ORIGINALWIDTH" val="1499"/>
  <p:tag name="LATEXADDIN" val="\documentclass{article}&#10;\usepackage{amsmath}&#10;\pagestyle{empty}&#10;\begin{document}&#10;&#10;\[&#10;  \text{Class} = \begin{cases}&#10;    -1 &amp; \text{if} \; f(x) &lt; 0\\&#10;    1 &amp; \text{if} \; f(x) &gt;= 0&#10;  \end{cases}&#10;\]&#10;&#10;&#10;\end{document}"/>
  <p:tag name="IGUANATEXSIZE" val="28"/>
  <p:tag name="IGUANATEXCURSOR" val="170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715"/>
  <p:tag name="ORIGINALWIDTH" val="1367.441"/>
  <p:tag name="LATEXADDIN" val="\documentclass{article}&#10;\usepackage{amsmath}&#10;\pagestyle{empty}&#10;\begin{document}&#10;&#10;&#10;$\|w\| = \sqrt{w^Tw} = \sqrt{ \sum_i w_i^2 }$&#10;&#10;\end{document}"/>
  <p:tag name="IGUANATEXSIZE" val="28"/>
  <p:tag name="IGUANATEXCURSOR" val="12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0242"/>
  <p:tag name="ORIGINALWIDTH" val="177.0247"/>
  <p:tag name="LATEXADDIN" val="\documentclass{article}&#10;\usepackage{amsmath}&#10;\pagestyle{empty}&#10;\begin{document}&#10;&#10;$\frac{-b}{\|w\|}$&#10;&#10;&#10;\end{document}"/>
  <p:tag name="IGUANATEXSIZE" val="20"/>
  <p:tag name="IGUANATEXCURSOR" val="9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346"/>
  <p:tag name="LATEXADDIN" val="\documentclass{article}&#10;\usepackage{amsmath}&#10;\pagestyle{empty}&#10;\begin{document}&#10;&#10;\[&#10;  \frac{|f(x')|}{\|w\|}&#10;\]&#10;&#10;&#10;\end{document}"/>
  <p:tag name="IGUANATEXSIZE" val="20"/>
  <p:tag name="IGUANATEXCURSOR" val="97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83.3035"/>
  <p:tag name="LATEXADDIN" val="\documentclass{article}&#10;\usepackage{amsmath}&#10;\pagestyle{empty}&#10;\begin{document}&#10;&#10;$\{-1,1\}$&#10;&#10;&#10;\end{document}"/>
  <p:tag name="IGUANATEXSIZE" val="28"/>
  <p:tag name="IGUANATEXCURSOR" val="9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"/>
  <p:tag name="ORIGINALWIDTH" val="885"/>
  <p:tag name="LATEXADDIN" val="\documentclass{article}&#10;\usepackage{amsmath}&#10;\pagestyle{empty}&#10;\begin{document}&#10;&#10;$\phi_1(x), \ldots, \phi_B(x)$&#10;&#10;&#10;\end{document}"/>
  <p:tag name="IGUANATEXSIZE" val="28"/>
  <p:tag name="IGUANATEXCURSOR" val="107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"/>
  <p:tag name="ORIGINALWIDTH" val="732"/>
  <p:tag name="LATEXADDIN" val="\documentclass{article}&#10;\usepackage{amsmath}&#10;\pagestyle{empty}&#10;\begin{document}&#10;&#10;\[&#10;  \text{min}_{w,b} \, \frac{1}{2} \|w\|^2&#10;\]&#10;&#10;&#10;\end{document}"/>
  <p:tag name="IGUANATEXSIZE" val="28"/>
  <p:tag name="IGUANATEXCURSOR" val="101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657.7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656"/>
  <p:tag name="ORIGINALWIDTH" val="536.3249"/>
  <p:tag name="LATEXADDIN" val="\documentclass{article}&#10;\usepackage{amsmath}&#10;\pagestyle{empty}&#10;\begin{document}&#10;&#10;\[&#10;  \text{subject to}&#10;\]&#10;&#10;&#10;\end{document}"/>
  <p:tag name="IGUANATEXSIZE" val="28"/>
  <p:tag name="IGUANATEXCURSOR" val="103"/>
  <p:tag name="TRANSPARENCY" val="True"/>
  <p:tag name="LATEXENGINEID" val="1"/>
  <p:tag name="TEMPFOLDER" val="c:\temp\"/>
  <p:tag name="LATEXFORMHEIGHT" val="312"/>
  <p:tag name="LATEXFORMWIDTH" val="657.7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"/>
  <p:tag name="ORIGINALWIDTH" val="2165"/>
  <p:tag name="LATEXADDIN" val="\documentclass{article}&#10;\usepackage{amsmath}&#10;\pagestyle{empty}&#10;\begin{document}&#10;&#10;\[&#10;  y^{(i)} (w^\top x^{(i)} + b) \geq 1 \qquad \text{for}\; i=1,\ldots,m&#10;\]&#10;&#10;&#10;\end{document}"/>
  <p:tag name="IGUANATEXSIZE" val="28"/>
  <p:tag name="IGUANATEXCURSOR" val="144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657.7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"/>
  <p:tag name="ORIGINALWIDTH" val="1236"/>
  <p:tag name="LATEXADDIN" val="\documentclass{article}&#10;\usepackage{amsmath}&#10;\pagestyle{empty}&#10;\begin{document}&#10;&#10;\[&#10;  \min_{w,b} \, \frac{1}{2} \|w\|^2 + C\cdot \sum_{i=1}^m \xi_i&#10;\]&#10;&#10;&#10;\end{document}"/>
  <p:tag name="IGUANATEXSIZE" val="28"/>
  <p:tag name="IGUANATEXCURSOR" val="96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657.7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656"/>
  <p:tag name="ORIGINALWIDTH" val="536.3249"/>
  <p:tag name="LATEXADDIN" val="\documentclass{article}&#10;\usepackage{amsmath}&#10;\pagestyle{empty}&#10;\begin{document}&#10;&#10;\[&#10;  \text{subject to}&#10;\]&#10;&#10;&#10;\end{document}"/>
  <p:tag name="IGUANATEXSIZE" val="28"/>
  <p:tag name="IGUANATEXCURSOR" val="103"/>
  <p:tag name="TRANSPARENCY" val="True"/>
  <p:tag name="LATEXENGINEID" val="1"/>
  <p:tag name="TEMPFOLDER" val="c:\temp\"/>
  <p:tag name="LATEXFORMHEIGHT" val="312"/>
  <p:tag name="LATEXFORMWIDTH" val="657.7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"/>
  <p:tag name="ORIGINALWIDTH" val="2048"/>
  <p:tag name="LATEXADDIN" val="\documentclass{article}&#10;\usepackage{amsmath}&#10;\pagestyle{empty}&#10;\begin{document}&#10;&#10;\begin{align*}&#10;  y^{(i)} (w^\top x^{(i)} + b) &amp;\geq 1 - \xi_i &#10;\\ \xi_i &amp;\ge 0 \quad \text{for } i=1,\ldots,m&#10;\end{align*}&#10;&#10;&#10;\end{document}"/>
  <p:tag name="IGUANATEXSIZE" val="28"/>
  <p:tag name="IGUANATEXCURSOR" val="154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657.7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"/>
  <p:tag name="ORIGINALWIDTH" val="1499"/>
  <p:tag name="LATEXADDIN" val="\documentclass{article}&#10;\usepackage{amsmath}&#10;\pagestyle{empty}&#10;\begin{document}&#10;&#10;\[&#10;  \text{minimize} \, \frac{1}{2} \|w\|^2 + C\cdot \sum_{i=1}^m \xi_i&#10;\]&#10;&#10;&#10;\end{document}"/>
  <p:tag name="IGUANATEXSIZE" val="28"/>
  <p:tag name="IGUANATEXCURSOR" val="152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657.7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656"/>
  <p:tag name="ORIGINALWIDTH" val="536.3249"/>
  <p:tag name="LATEXADDIN" val="\documentclass{article}&#10;\usepackage{amsmath}&#10;\pagestyle{empty}&#10;\begin{document}&#10;&#10;\[&#10;  \text{subject to}&#10;\]&#10;&#10;&#10;\end{document}"/>
  <p:tag name="IGUANATEXSIZE" val="28"/>
  <p:tag name="IGUANATEXCURSOR" val="103"/>
  <p:tag name="TRANSPARENCY" val="True"/>
  <p:tag name="LATEXENGINEID" val="1"/>
  <p:tag name="TEMPFOLDER" val="c:\temp\"/>
  <p:tag name="LATEXFORMHEIGHT" val="312"/>
  <p:tag name="LATEXFORMWIDTH" val="657.7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"/>
  <p:tag name="ORIGINALWIDTH" val="2048"/>
  <p:tag name="LATEXADDIN" val="\documentclass{article}&#10;\usepackage{amsmath}&#10;\pagestyle{empty}&#10;\begin{document}&#10;&#10;\begin{align*}&#10;  y^{(i)} (w^\top x^{(i)} + b) &amp;\geq 1 - \xi_i &#10;\\ \xi_i &amp;\ge 0 \quad \text{for } i=1,\ldots,m&#10;\end{align*}&#10;&#10;&#10;\end{document}"/>
  <p:tag name="IGUANATEXSIZE" val="28"/>
  <p:tag name="IGUANATEXCURSOR" val="154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657.7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"/>
  <p:tag name="ORIGINALWIDTH" val="3333"/>
  <p:tag name="LATEXADDIN" val="\documentclass{article}&#10;\usepackage{amsmath}&#10;\pagestyle{empty}&#10;\begin{document}&#10;&#10;\[&#10;  \text{Model} = \arg \min_{\text{model}} \text{Loss}(\text{Model}, \text{Data}) + \lambda \cdot \text{Regularizer}(\text{Model})&#10;\]&#10;&#10;&#10;\end{document}"/>
  <p:tag name="IGUANATEXSIZE" val="28"/>
  <p:tag name="IGUANATEXCURSOR" val="106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"/>
  <p:tag name="ORIGINALWIDTH" val="1427"/>
  <p:tag name="LATEXADDIN" val="\documentclass{article}&#10;\usepackage{amsmath}&#10;\pagestyle{empty}&#10;\begin{document}&#10;&#10;\[&#10;  y = \sum_{b=1}^B w_b \phi_b(x) = w^T \phi(x)&#10;\]&#10;&#10;&#10;\end{document}"/>
  <p:tag name="IGUANATEXSIZE" val="28"/>
  <p:tag name="IGUANATEXCURSOR" val="125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"/>
  <p:tag name="ORIGINALWIDTH" val="1236"/>
  <p:tag name="LATEXADDIN" val="\documentclass{article}&#10;\usepackage{amsmath}&#10;\pagestyle{empty}&#10;\begin{document}&#10;&#10;\[&#10;  \min_{w,b} \, \frac{1}{2} \|w\|^2 + C\cdot \sum_{i=1}^m \xi_i&#10;\]&#10;&#10;&#10;\end{document}"/>
  <p:tag name="IGUANATEXSIZE" val="28"/>
  <p:tag name="IGUANATEXCURSOR" val="96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657.7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656"/>
  <p:tag name="ORIGINALWIDTH" val="536.3249"/>
  <p:tag name="LATEXADDIN" val="\documentclass{article}&#10;\usepackage{amsmath}&#10;\pagestyle{empty}&#10;\begin{document}&#10;&#10;\[&#10;  \text{subject to}&#10;\]&#10;&#10;&#10;\end{document}"/>
  <p:tag name="IGUANATEXSIZE" val="28"/>
  <p:tag name="IGUANATEXCURSOR" val="103"/>
  <p:tag name="TRANSPARENCY" val="True"/>
  <p:tag name="LATEXENGINEID" val="1"/>
  <p:tag name="TEMPFOLDER" val="c:\temp\"/>
  <p:tag name="LATEXFORMHEIGHT" val="312"/>
  <p:tag name="LATEXFORMWIDTH" val="657.7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"/>
  <p:tag name="ORIGINALWIDTH" val="2048"/>
  <p:tag name="LATEXADDIN" val="\documentclass{article}&#10;\usepackage{amsmath}&#10;\pagestyle{empty}&#10;\begin{document}&#10;&#10;\begin{align*}&#10;  y^{(i)} (w^\top x^{(i)} + b) &amp;\geq 1 - \xi_i &#10;\\ \xi_i &amp;\ge 0 \quad \text{for } i=1,\ldots,m&#10;\end{align*}&#10;&#10;&#10;\end{document}"/>
  <p:tag name="IGUANATEXSIZE" val="28"/>
  <p:tag name="IGUANATEXCURSOR" val="154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657.7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1164.162"/>
  <p:tag name="LATEXADDIN" val="\documentclass{article}&#10;\usepackage{amsmath}&#10;\pagestyle{empty}&#10;\begin{document}&#10;&#10;$\kappa(x,x') = (x^T x' + c)^3$&#10;&#10;&#10;\end{document}"/>
  <p:tag name="IGUANATEXSIZE" val="24"/>
  <p:tag name="IGUANATEXCURSOR" val="11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1513.711"/>
  <p:tag name="LATEXADDIN" val="\documentclass{article}&#10;\usepackage{amsmath}&#10;\pagestyle{empty}&#10;\begin{document}&#10;&#10;$\kappa(x,x') = \exp( -\gamma \|x-x'\|^2 )$&#10;&#10;&#10;\end{document}"/>
  <p:tag name="IGUANATEXSIZE" val="24"/>
  <p:tag name="IGUANATEXCURSOR" val="12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807.8627"/>
  <p:tag name="LATEXADDIN" val="\documentclass{article}&#10;\usepackage{amsmath}&#10;\pagestyle{empty}&#10;\begin{document}&#10;&#10;$\kappa(x,x') = x^T x'$&#10;&#10;&#10;\end{document}"/>
  <p:tag name="IGUANATEXSIZE" val="28"/>
  <p:tag name="IGUANATEXCURSOR" val="10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1164.162"/>
  <p:tag name="LATEXADDIN" val="\documentclass{article}&#10;\usepackage{amsmath}&#10;\pagestyle{empty}&#10;\begin{document}&#10;&#10;$\kappa(x,x') = (x^T x' + c)^3$&#10;&#10;&#10;\end{document}"/>
  <p:tag name="IGUANATEXSIZE" val="24"/>
  <p:tag name="IGUANATEXCURSOR" val="11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1513.711"/>
  <p:tag name="LATEXADDIN" val="\documentclass{article}&#10;\usepackage{amsmath}&#10;\pagestyle{empty}&#10;\begin{document}&#10;&#10;$\kappa(x,x') = \exp( -\gamma \|x-x'\|^2 )$&#10;&#10;&#10;\end{document}"/>
  <p:tag name="IGUANATEXSIZE" val="24"/>
  <p:tag name="IGUANATEXCURSOR" val="12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807.8627"/>
  <p:tag name="LATEXADDIN" val="\documentclass{article}&#10;\usepackage{amsmath}&#10;\pagestyle{empty}&#10;\begin{document}&#10;&#10;$\kappa(x,x') = x^T x'$&#10;&#10;&#10;\end{document}"/>
  <p:tag name="IGUANATEXSIZE" val="28"/>
  <p:tag name="IGUANATEXCURSOR" val="10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4"/>
  <p:tag name="ORIGINALWIDTH" val="3330"/>
  <p:tag name="LATEXADDIN" val="\documentclass{article}&#10;\usepackage{amsmath}&#10;\pagestyle{empty}&#10;\begin{document}&#10;&#10;\[&#10;  \mathbf{\Phi} \mathbf{\Phi}^\top = \left( \begin{array}{cccc} &#10;  \kappa(x^{(1)},x^{(1)}) &amp;  \kappa(x^{(1)},x^{(2)}) &amp; \ldots &amp; \kappa(x^{(1)},x^{(m)}) \\&#10;  \kappa(x^{(2)},x^{(1)}) &amp; \kappa(x^{(2)},x^{(2)}) &amp; \ldots &amp; \kappa(x^{(2)},x^{(m)}) \\&#10;  \vdots &amp; \vdots &amp; \vdots &amp; \vdots \\&#10;  \kappa(x^{(m)},x^{(1)}) &amp; \kappa(x^{(m)},x^{(2)}) &amp; \ldots &amp; \kappa(x^{(m)},x^{(m)})&#10;\end{array}\right)&#10;\]&#10;&#10;&#10;\end{document}"/>
  <p:tag name="IGUANATEXSIZE" val="24"/>
  <p:tag name="IGUANATEXCURSOR" val="99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174.664"/>
  <p:tag name="LATEXADDIN" val="\documentclass{article}&#10;\usepackage{amsmath}&#10;\pagestyle{empty}&#10;\begin{document}&#10;&#10;\[&#10;  (1, x_1, x_2, x_1^2, x_1x_2, x_2^2)&#10;\]&#10;&#10;&#10;\end{document}"/>
  <p:tag name="IGUANATEXSIZE" val="28"/>
  <p:tag name="IGUANATEXCURSOR" val="12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5199"/>
  <p:tag name="ORIGINALWIDTH" val="1536.964"/>
  <p:tag name="LATEXADDIN" val="\documentclass{article}&#10;\usepackage{amsmath}&#10;\pagestyle{empty}&#10;\begin{document}&#10;&#10;\[&#10;  w^{\text{ridge}} = (\mathbf{\Phi}^T \mathbf{\Phi} + \lambda I)^{-1} \mathbf{\Phi}^T \mathbf{y}&#10;\]&#10;&#10;&#10;\end{document}"/>
  <p:tag name="IGUANATEXSIZE" val="32"/>
  <p:tag name="IGUANATEXCURSOR" val="100"/>
  <p:tag name="TRANSPARENCY" val="True"/>
  <p:tag name="LATEXENGINEID" val="1"/>
  <p:tag name="TEMPFOLDER" val="c:\temp\"/>
  <p:tag name="LATEXFORMHEIGHT" val="312"/>
  <p:tag name="LATEXFORMWIDTH" val="643.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4"/>
  <p:tag name="ORIGINALWIDTH" val="1933"/>
  <p:tag name="LATEXADDIN" val="\documentclass{article}&#10;\usepackage{amsmath}&#10;\pagestyle{empty}&#10;\begin{document}&#10;&#10;\[&#10;  \mathbf{\Phi} = \left( \begin{array}{ccc} &#10;  \phi_1(x^{(1)}) &amp; \ldots &amp; \phi_B(x^{(1)}) \\&#10;  \phi_1(x^{(2)}) &amp; \ldots &amp; \phi_B(x^{(2)}) \\&#10;  \vdots &amp; \vdots &amp; \vdots \\&#10;  \phi_1(x^{(m)}) &amp; \ldots &amp; \phi_B(x^{(m)})&#10;\end{array}\right)&#10;\]&#10;&#10;&#10;\end{document}"/>
  <p:tag name="IGUANATEXSIZE" val="20"/>
  <p:tag name="IGUANATEXCURSOR" val="124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"/>
  <p:tag name="ORIGINALWIDTH" val="802"/>
  <p:tag name="LATEXADDIN" val="\documentclass{article}&#10;\usepackage{amsmath}&#10;\pagestyle{empty}&#10;\begin{document}&#10;&#10;\[&#10;  f(x) = w^T \phi(x)&#10;\]&#10;&#10;&#10;\end{document}"/>
  <p:tag name="IGUANATEXSIZE" val="32"/>
  <p:tag name="IGUANATEXCURSOR" val="88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754"/>
  <p:tag name="ORIGINALWIDTH" val="1623.226"/>
  <p:tag name="LATEXADDIN" val="\documentclass{article}&#10;\usepackage{amsmath}&#10;\pagestyle{empty}&#10;\begin{document}&#10;&#10;\[&#10;  = \left[ (\mathbf{\Phi}^T \mathbf{\Phi} + \lambda I)^{-1} \mathbf{\Phi}^T \mathbf{y}&#10; \right]^T \phi(x)&#10;\]&#10;&#10;&#10;\end{document}"/>
  <p:tag name="IGUANATEXSIZE" val="32"/>
  <p:tag name="IGUANATEXCURSOR" val="18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1314.934"/>
  <p:tag name="LATEXADDIN" val="\documentclass{article}&#10;\usepackage{amsmath}&#10;\pagestyle{empty}&#10;\begin{document}&#10;&#10;\[&#10;  w = (\mathbf{\Phi}^T \mathbf{\Phi} + \lambda I)^{-1} \mathbf{\Phi}^T \mathbf{y}&#10;\]&#10;&#10;&#10;\end{document}"/>
  <p:tag name="IGUANATEXSIZE" val="28"/>
  <p:tag name="IGUANATEXCURSOR" val="87"/>
  <p:tag name="TRANSPARENCY" val="True"/>
  <p:tag name="LATEXENGINEID" val="1"/>
  <p:tag name="TEMPFOLDER" val="c:\temp\"/>
  <p:tag name="LATEXFORMHEIGHT" val="312"/>
  <p:tag name="LATEXFORMWIDTH" val="643.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4"/>
  <p:tag name="ORIGINALWIDTH" val="3330"/>
  <p:tag name="LATEXADDIN" val="\documentclass{article}&#10;\usepackage{amsmath}&#10;\pagestyle{empty}&#10;\begin{document}&#10;&#10;\[&#10;  \mathbf{\Phi} \mathbf{\Phi}^\top = \left( \begin{array}{cccc} &#10;  \kappa(x^{(1)},x^{(1)}) &amp;  \kappa(x^{(1)},x^{(2)}) &amp; \ldots &amp; \kappa(x^{(1)},x^{(m)}) \\&#10;  \kappa(x^{(2)},x^{(1)}) &amp; \kappa(x^{(2)},x^{(2)}) &amp; \ldots &amp; \kappa(x^{(2)},x^{(m)}) \\&#10;  \vdots &amp; \vdots &amp; \vdots &amp; \vdots \\&#10;  \kappa(x^{(m)},x^{(1)}) &amp; \kappa(x^{(m)},x^{(2)}) &amp; \ldots &amp; \kappa(x^{(m)},x^{(m)})&#10;\end{array}\right)&#10;\]&#10;&#10;&#10;\end{document}"/>
  <p:tag name="IGUANATEXSIZE" val="24"/>
  <p:tag name="IGUANATEXCURSOR" val="99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4"/>
  <p:tag name="ORIGINALWIDTH" val="1933"/>
  <p:tag name="LATEXADDIN" val="\documentclass{article}&#10;\usepackage{amsmath}&#10;\pagestyle{empty}&#10;\begin{document}&#10;&#10;\[&#10;  \mathbf{\Phi} = \left( \begin{array}{ccc} &#10;  \phi_1(x^{(1)}) &amp; \ldots &amp; \phi_B(x^{(1)}) \\&#10;  \phi_1(x^{(2)}) &amp; \ldots &amp; \phi_B(x^{(2)}) \\&#10;  \vdots &amp; \vdots &amp; \vdots \\&#10;  \phi_1(x^{(m)}) &amp; \ldots &amp; \phi_B(x^{(m)})&#10;\end{array}\right)&#10;\]&#10;&#10;&#10;\end{document}"/>
  <p:tag name="IGUANATEXSIZE" val="20"/>
  <p:tag name="IGUANATEXCURSOR" val="124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2.0435"/>
  <p:tag name="ORIGINALWIDTH" val="2154.301"/>
  <p:tag name="LATEXADDIN" val="\documentclass{article}&#10;\usepackage{amsmath}&#10;\pagestyle{empty}&#10;\begin{document}&#10;&#10;\[&#10;  k(x_i, x_j) = \text{exp}\left(-&#10;\frac{ 2\sin^2(\pi d(x_i, x_j)/p) }{ l^ 2} \right)&#10;\]&#10;&#10;&#10;\end{document}"/>
  <p:tag name="IGUANATEXSIZE" val="24"/>
  <p:tag name="IGUANATEXCURSOR" val="17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681"/>
  <p:tag name="ORIGINALWIDTH" val="465.0649"/>
  <p:tag name="LATEXADDIN" val="\documentclass{article}&#10;\usepackage{amsmath}&#10;\pagestyle{empty}&#10;\begin{document}&#10;&#10;$y = w^T x$&#10;&#10;&#10;\end{document}"/>
  <p:tag name="IGUANATEXSIZE" val="32"/>
  <p:tag name="IGUANATEXCURSOR" val="9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629.3378"/>
  <p:tag name="LATEXADDIN" val="\documentclass{article}&#10;\usepackage{amsmath}&#10;\pagestyle{empty}&#10;\begin{document}&#10;&#10;$y = w^T \phi(x)$&#10;&#10;&#10;\end{document}"/>
  <p:tag name="IGUANATEXSIZE" val="32"/>
  <p:tag name="IGUANATEXCURSOR" val="9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7"/>
  <p:tag name="ORIGINALWIDTH" val="1239.173"/>
  <p:tag name="LATEXADDIN" val="\documentclass{article}&#10;\usepackage{amsmath}&#10;\pagestyle{empty}&#10;\begin{document}&#10;&#10;\[&#10;  w^{\text{OLS}} = (\mathbf{X}^T \mathbf{X})^{-1} \mathbf{X}^T \mathbf{y}&#10;\]&#10;&#10;&#10;\end{document}"/>
  <p:tag name="IGUANATEXSIZE" val="36"/>
  <p:tag name="IGUANATEXCURSOR" val="10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630.838"/>
  <p:tag name="LATEXADDIN" val="\documentclass{article}&#10;\usepackage{amsmath}&#10;\pagestyle{empty}&#10;\begin{document}&#10;&#10;$y = \sigma(w^T x)$&#10;&#10;&#10;\end{document}"/>
  <p:tag name="IGUANATEXSIZE" val="32"/>
  <p:tag name="IGUANATEXCURSOR" val="9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801.8619"/>
  <p:tag name="LATEXADDIN" val="\documentclass{article}&#10;\usepackage{amsmath}&#10;\pagestyle{empty}&#10;\begin{document}&#10;&#10;$y = \sigma(w^T \phi(x))$&#10;&#10;&#10;\end{document}"/>
  <p:tag name="IGUANATEXSIZE" val="32"/>
  <p:tag name="IGUANATEXCURSOR" val="10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25.0314"/>
  <p:tag name="LATEXADDIN" val="\documentclass{article}&#10;\usepackage{amsmath}&#10;\pagestyle{empty}&#10;\begin{document}&#10;&#10;\[&#10;  \phi(x)&#10;\]&#10;&#10;&#10;\end{document}"/>
  <p:tag name="IGUANATEXSIZE" val="38"/>
  <p:tag name="IGUANATEXCURSOR" val="9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603.0842"/>
  <p:tag name="LATEXADDIN" val="\documentclass{article}&#10;\usepackage{amsmath}&#10;\pagestyle{empty}&#10;\begin{document}&#10;&#10;$\sigma(w^T x + b)$&#10;&#10;&#10;\end{document}"/>
  <p:tag name="IGUANATEXSIZE" val="36"/>
  <p:tag name="IGUANATEXCURSOR" val="9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5764"/>
  <p:tag name="ORIGINALWIDTH" val="66.00922"/>
  <p:tag name="LATEXADDIN" val="\documentclass{article}&#10;\usepackage{amsmath}&#10;\pagestyle{empty}&#10;\begin{document}&#10;&#10;$\sigma$&#10;&#10;&#10;\end{document}"/>
  <p:tag name="IGUANATEXSIZE" val="36"/>
  <p:tag name="IGUANATEXCURSOR" val="8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6292"/>
  <p:tag name="ORIGINALWIDTH" val="1428.199"/>
  <p:tag name="LATEXADDIN" val="\documentclass{article}&#10;\usepackage{amsmath}&#10;\pagestyle{empty}&#10;\begin{document}&#10;&#10;\[&#10;  w_1 x_1 + w_2 x_2 + \ldots + w_n x_n&#10;\]&#10;&#10;&#10;\end{document}"/>
  <p:tag name="IGUANATEXSIZE" val="32"/>
  <p:tag name="IGUANATEXCURSOR" val="12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802.502"/>
  <p:tag name="LATEXADDIN" val="\documentclass{article}&#10;\usepackage{amsmath}&#10;\pagestyle{empty}&#10;\begin{document}&#10;&#10;\[&#10;  \sigma( w_1 x_1 + w_2 x_2 + \ldots + w_n x_n + b )&#10;\]&#10;&#10;&#10;\end{document}"/>
  <p:tag name="IGUANATEXSIZE" val="32"/>
  <p:tag name="IGUANATEXCURSOR" val="13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2589.361"/>
  <p:tag name="LATEXADDIN" val="\documentclass{article}&#10;\usepackage{amsmath}&#10;\pagestyle{empty}&#10;\begin{document}&#10;&#10;\[&#10;  \sigma(w_1 x_1 + w_2 x_2 + \ldots + w_n x_n + b ) = \sigma(w^T x + b)&#10;\]&#10;&#10;\end{document}"/>
  <p:tag name="IGUANATEXSIZE" val="28"/>
  <p:tag name="IGUANATEXCURSOR" val="15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1662.982"/>
  <p:tag name="LATEXADDIN" val="\documentclass{article}&#10;\usepackage{amsmath}&#10;\pagestyle{empty}&#10;\begin{document}&#10;&#10;\[&#10;  \sigma(w^Tx + b) = \max(0,w^Tx + b)&#10;\]&#10;&#10;\end{document}"/>
  <p:tag name="IGUANATEXSIZE" val="28"/>
  <p:tag name="IGUANATEXCURSOR" val="9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702.8481"/>
  <p:tag name="LATEXADDIN" val="\documentclass{article}&#10;\usepackage{amsmath}&#10;\pagestyle{empty}&#10;\begin{document}&#10;&#10;\[&#10;  \sigma(v) = v \Phi(v)&#10;\]&#10;&#10;\end{document}"/>
  <p:tag name="IGUANATEXSIZE" val="28"/>
  <p:tag name="IGUANATEXCURSOR" val="10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"/>
  <p:tag name="ORIGINALWIDTH" val="1623"/>
  <p:tag name="LATEXADDIN" val="\documentclass{article}&#10;\usepackage{amsmath}&#10;\pagestyle{empty}&#10;\begin{document}&#10;&#10;\[&#10;  \mathbf{X} = \left( \begin{array}{cccc} &#10;  1 &amp; x_{11} &amp; \ldots &amp; x_{1D} \\&#10;  1 &amp; x_{21} &amp; \ldots &amp; x_{2D} \\&#10;  \vdots &amp; \vdots &amp; \vdots &amp; \vdots \\&#10;  1 &amp; x_{m1} &amp; \ldots &amp; x_{mD} &#10;\end{array}\right)&#10;\]&#10;&#10;&#10;\end{document}"/>
  <p:tag name="IGUANATEXSIZE" val="20"/>
  <p:tag name="IGUANATEXCURSOR" val="287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73.594"/>
  <p:tag name="LATEXADDIN" val="\documentclass{article}&#10;\usepackage{amsmath,xcolor}&#10;\pagestyle{empty}&#10;\begin{document}&#10;&#10;\[&#10;  \color{red} v = w^Tx + b&#10;\]&#10;&#10;\end{document}"/>
  <p:tag name="IGUANATEXSIZE" val="28"/>
  <p:tag name="IGUANATEXCURSOR" val="10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0372"/>
  <p:tag name="ORIGINALWIDTH" val="1551.216"/>
  <p:tag name="LATEXADDIN" val="\documentclass{article}&#10;\usepackage{amsmath}&#10;\pagestyle{empty}&#10;\begin{document}&#10;&#10;\[&#10;  \sigma(w^Tx + b) = \frac{1}{1 + e^{-(w^Tx + b)}}&#10;\]&#10;&#10;\end{document}"/>
  <p:tag name="IGUANATEXSIZE" val="28"/>
  <p:tag name="IGUANATEXCURSOR" val="9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3437"/>
  <p:tag name="ORIGINALWIDTH" val="1702.738"/>
  <p:tag name="LATEXADDIN" val="\documentclass{article}&#10;\usepackage{amsmath}&#10;\pagestyle{empty}&#10;\begin{document}&#10;&#10;\[ Y^{\text{Train}} = \left( \begin{array}{ccccc} 0 &amp; 4 &amp; 1 &amp; \ldots &amp; 3 \\&#10;5 &amp; 3 &amp; 6 &amp; \ldots &amp; 4 \\&#10;\vdots &amp; \vdots &amp; \vdots &amp; \ldots &amp; \vdots \\&#10;7 &amp; 4 &amp; 6 &amp; \ldots &amp; 5 \end{array} \right) \]&#10;&#10;\end{document}"/>
  <p:tag name="IGUANATEXSIZE" val="28"/>
  <p:tag name="IGUANATEXCURSOR" val="26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475.5664"/>
  <p:tag name="LATEXADDIN" val="\documentclass{article}&#10;\usepackage{amsmath}&#10;\pagestyle{empty}&#10;\begin{document}&#10;&#10;\[ X^{\text{Train}} = \]&#10;&#10;\end{document}"/>
  <p:tag name="IGUANATEXSIZE" val="28"/>
  <p:tag name="IGUANATEXCURSOR" val="10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511.461"/>
  <p:tag name="LATEXADDIN" val="\documentclass{article}&#10;\usepackage{amsmath}&#10;\pagestyle{empty}&#10;\begin{document}&#10;&#10;\[&#10;  \text{Cost}_i(w_1,\ldots,w_n,b_1,\ldots,b_n)&#10;\]&#10;&#10;&#10;\end{document}"/>
  <p:tag name="IGUANATEXSIZE" val="32"/>
  <p:tag name="IGUANATEXCURSOR" val="9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872"/>
  <p:tag name="ORIGINALWIDTH" val="2512.851"/>
  <p:tag name="LATEXADDIN" val="\documentclass{article}&#10;\usepackage{amsmath}&#10;\pagestyle{empty}&#10;\begin{document}&#10;&#10;\[&#10;  \min_{w,b} \, \mathcal{L}(w,b) = \sum_{i} \text{Cost}_i(w_1,\ldots,w_n,b_1,\ldots,b_n)&#10;\]&#10;&#10;&#10;\end{document}"/>
  <p:tag name="IGUANATEXSIZE" val="32"/>
  <p:tag name="IGUANATEXCURSOR" val="14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7735"/>
  <p:tag name="ORIGINALWIDTH" val="2503.099"/>
  <p:tag name="LATEXADDIN" val="\documentclass{article}&#10;\usepackage{amsmath}&#10;\pagestyle{empty}&#10;\begin{document}&#10;&#10;\[&#10;  w = \arg\min_w \, \text{Cost}(w) + \alpha \cdot \text{Regularizer}(\text{Model})&#10;\]&#10;&#10;&#10;\end{document}"/>
  <p:tag name="IGUANATEXSIZE" val="28"/>
  <p:tag name="IGUANATEXCURSOR" val="12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"/>
  <p:tag name="ORIGINALWIDTH" val="703"/>
  <p:tag name="LATEXADDIN" val="\documentclass{article}&#10;\usepackage{amsmath}&#10;\pagestyle{empty}&#10;\begin{document}&#10;&#10;\[&#10;  \mathbf{y} = \left( \begin{array}{c}&#10;      y_1 \\ \vdots \\ y_m \end{array} \right)&#10;\]&#10;&#10;&#10;\end{document}"/>
  <p:tag name="IGUANATEXSIZE" val="20"/>
  <p:tag name="IGUANATEXCURSOR" val="149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7"/>
  <p:tag name="ORIGINALWIDTH" val="1224.921"/>
  <p:tag name="LATEXADDIN" val="\documentclass{article}&#10;\usepackage{amsmath}&#10;\pagestyle{empty}&#10;\begin{document}&#10;&#10;\[&#10;  w^{\text{OLS}} = (\mathbf{\Phi}^T \mathbf{\Phi})^{-1} \mathbf{\Phi}^T \mathbf{y}&#10;\]&#10;&#10;&#10;\end{document}"/>
  <p:tag name="IGUANATEXSIZE" val="36"/>
  <p:tag name="IGUANATEXCURSOR" val="15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"/>
  <p:tag name="ORIGINALWIDTH" val="1965"/>
  <p:tag name="LATEXADDIN" val="\documentclass{article}&#10;\usepackage{amsmath}&#10;\pagestyle{empty}&#10;\begin{document}&#10;&#10;\[&#10;  \mathbf{\Phi} = \left( \begin{array}{cccc} &#10;  1 &amp; \phi_1(x_1) &amp; \ldots &amp; \phi_B(x_1) \\&#10;  1 &amp; \phi_1(x_2) &amp; \ldots &amp; \phi_B(x_2) \\&#10;  \vdots &amp; \vdots &amp; \vdots &amp; \vdots \\&#10;  1 &amp; \phi_1(x_m) &amp; \ldots &amp; \phi_B(x_m)&#10;\end{array}\right)&#10;\]&#10;&#10;&#10;\end{document}"/>
  <p:tag name="IGUANATEXSIZE" val="20"/>
  <p:tag name="IGUANATEXCURSOR" val="296"/>
  <p:tag name="TRANSPARENCY" val="True"/>
  <p:tag name="LATEXENGINEID" val="1"/>
  <p:tag name="TEMPFOLDER" val="/private/var/folders/cm/ht3shwh93gjc6x55z51qy6s40000gn/T/com.microsoft.Powerpoint/TemporaryItems/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1AC6B8E-C170-49CD-B21A-090A14A51F9F}" vid="{2C06D84A-BF38-4287-9F96-FCAE6B31AB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pachecoj_template</Template>
  <TotalTime>20159</TotalTime>
  <Words>5116</Words>
  <Application>Microsoft Macintosh PowerPoint</Application>
  <PresentationFormat>Widescreen</PresentationFormat>
  <Paragraphs>752</Paragraphs>
  <Slides>94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Arial</vt:lpstr>
      <vt:lpstr>Calibri</vt:lpstr>
      <vt:lpstr>Cambria Math</vt:lpstr>
      <vt:lpstr>Courier New</vt:lpstr>
      <vt:lpstr>Monaco</vt:lpstr>
      <vt:lpstr>Symbol</vt:lpstr>
      <vt:lpstr>Times New Roman</vt:lpstr>
      <vt:lpstr>Wingdings</vt:lpstr>
      <vt:lpstr>Office Theme</vt:lpstr>
      <vt:lpstr>CSC380: Principles of Data Science</vt:lpstr>
      <vt:lpstr>Outline</vt:lpstr>
      <vt:lpstr>Outline</vt:lpstr>
      <vt:lpstr>Linear Models</vt:lpstr>
      <vt:lpstr>Nonlinear Data</vt:lpstr>
      <vt:lpstr>Example: Earthquake Prediction </vt:lpstr>
      <vt:lpstr>Example: Earthquake Prediction </vt:lpstr>
      <vt:lpstr>Beyond linearity: Transformation in x</vt:lpstr>
      <vt:lpstr>Feature embedding trick</vt:lpstr>
      <vt:lpstr>Basis Functions</vt:lpstr>
      <vt:lpstr>Common “All-Purpose” Basis Functions</vt:lpstr>
      <vt:lpstr>PowerPoint Presentation</vt:lpstr>
      <vt:lpstr>Example: Polynomial Basis Functions</vt:lpstr>
      <vt:lpstr>Example: Polynomial Basis Functions</vt:lpstr>
      <vt:lpstr>Example: Polynomial Basis Functions</vt:lpstr>
      <vt:lpstr>Linear Regression</vt:lpstr>
      <vt:lpstr>Example: Piecewise Linear Regression</vt:lpstr>
      <vt:lpstr>Example: Piecewise Linear Regression</vt:lpstr>
      <vt:lpstr>PowerPoint Presentation</vt:lpstr>
      <vt:lpstr>Polynomial Splines</vt:lpstr>
      <vt:lpstr>Data Preprocessing</vt:lpstr>
      <vt:lpstr>Basis Functions</vt:lpstr>
      <vt:lpstr>Outline</vt:lpstr>
      <vt:lpstr>Linear Decision Boundary</vt:lpstr>
      <vt:lpstr>Linear Decision Boundary</vt:lpstr>
      <vt:lpstr>Classifier Margin</vt:lpstr>
      <vt:lpstr>Max-Margin Classifier (Linear Seperable Case)</vt:lpstr>
      <vt:lpstr>Max-Margin Classifier (Linear Separable Case)</vt:lpstr>
      <vt:lpstr>Max-Margin Classifier (Linear Separable Case)</vt:lpstr>
      <vt:lpstr>Max-Margin Classifier (Linear Separable Case)</vt:lpstr>
      <vt:lpstr>Max-Margin Classifier (Linear Separable Case)</vt:lpstr>
      <vt:lpstr>Support Vector Machine (Hard Margin)</vt:lpstr>
      <vt:lpstr>Support Vector Machine (Soft Margin)</vt:lpstr>
      <vt:lpstr>Support Vector Machine</vt:lpstr>
      <vt:lpstr>General Principle</vt:lpstr>
      <vt:lpstr>Support Vectors</vt:lpstr>
      <vt:lpstr>SVM in Scikit-Learn</vt:lpstr>
      <vt:lpstr>CSC380: Principles of Data Science</vt:lpstr>
      <vt:lpstr>Outline</vt:lpstr>
      <vt:lpstr>Support Vector Machine (Dual)</vt:lpstr>
      <vt:lpstr>Kernel SVM in Scikit Learn</vt:lpstr>
      <vt:lpstr>Kernel SVM in Scikit Learn</vt:lpstr>
      <vt:lpstr>Support Vector Machine (Dual)</vt:lpstr>
      <vt:lpstr>PowerPoint Presentation</vt:lpstr>
      <vt:lpstr>Example: Fisher’s Iris Dataset</vt:lpstr>
      <vt:lpstr>Example: Fisher’s Iris Dataset</vt:lpstr>
      <vt:lpstr>Example: Fisher’s Iris Dataset</vt:lpstr>
      <vt:lpstr>Kernel Ridge Regression</vt:lpstr>
      <vt:lpstr>Kernel Ridge Regression</vt:lpstr>
      <vt:lpstr>Kernel Ridge Regression</vt:lpstr>
      <vt:lpstr>PowerPoint Presentation</vt:lpstr>
      <vt:lpstr>Example: Kernel Ridge Regression</vt:lpstr>
      <vt:lpstr>Trick for Multi-Class</vt:lpstr>
      <vt:lpstr>Outline</vt:lpstr>
      <vt:lpstr>Basis Functions</vt:lpstr>
      <vt:lpstr>Learning Basis Functions</vt:lpstr>
      <vt:lpstr>Neural Networks</vt:lpstr>
      <vt:lpstr>Neural Networks</vt:lpstr>
      <vt:lpstr>Rosenblatt’s Perceptron</vt:lpstr>
      <vt:lpstr>Rosenblatt’s Perceptron</vt:lpstr>
      <vt:lpstr>Side note on the history of AI</vt:lpstr>
      <vt:lpstr>Some battles are still going on, occasionally</vt:lpstr>
      <vt:lpstr>Multilayer Perceptron</vt:lpstr>
      <vt:lpstr>Neural nets history</vt:lpstr>
      <vt:lpstr>Modern Neural Networks</vt:lpstr>
      <vt:lpstr>Handwritten Digit Classification</vt:lpstr>
      <vt:lpstr>Multilayer Perceptron for MNIST Classification</vt:lpstr>
      <vt:lpstr>CSC380: Principles of Data Science</vt:lpstr>
      <vt:lpstr>Feedforward Procedure</vt:lpstr>
      <vt:lpstr>Activation functions</vt:lpstr>
      <vt:lpstr>Nonlinear Activation functions</vt:lpstr>
      <vt:lpstr>Multilayer Perceptron</vt:lpstr>
      <vt:lpstr>PowerPoint Presentation</vt:lpstr>
      <vt:lpstr>Training Multilayer Perceptron</vt:lpstr>
      <vt:lpstr>Training Multilayer Perceptron</vt:lpstr>
      <vt:lpstr>Training Multilayer Perceptron</vt:lpstr>
      <vt:lpstr>Training Multilayer Perceptron</vt:lpstr>
      <vt:lpstr>Training the Multilayer Perceptron</vt:lpstr>
      <vt:lpstr>Gradient Descent</vt:lpstr>
      <vt:lpstr>The Importance of Stepsize</vt:lpstr>
      <vt:lpstr>Computing Gradients for Neural Nets</vt:lpstr>
      <vt:lpstr>Review: Chain rule</vt:lpstr>
      <vt:lpstr>Autodiff</vt:lpstr>
      <vt:lpstr>Autodiff example</vt:lpstr>
      <vt:lpstr>Backpropagation</vt:lpstr>
      <vt:lpstr>Example</vt:lpstr>
      <vt:lpstr>Regularization</vt:lpstr>
      <vt:lpstr>PowerPoint Presentation</vt:lpstr>
      <vt:lpstr>Scikit-Learn : Multilayer Perceptron</vt:lpstr>
      <vt:lpstr>Scikit-Learn : Multilayer Perceptron</vt:lpstr>
      <vt:lpstr>More Advanced Topics</vt:lpstr>
      <vt:lpstr>Convolutional Layer: Why is it useful?</vt:lpstr>
      <vt:lpstr>Seeing what happens in CNN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CSC535: Probabilistic Graphical Models </dc:title>
  <dc:creator>Jason Pacheco</dc:creator>
  <cp:lastModifiedBy>Yu, Xinchen</cp:lastModifiedBy>
  <cp:revision>535</cp:revision>
  <cp:lastPrinted>2022-11-15T21:13:18Z</cp:lastPrinted>
  <dcterms:created xsi:type="dcterms:W3CDTF">2020-08-23T19:37:57Z</dcterms:created>
  <dcterms:modified xsi:type="dcterms:W3CDTF">2023-08-07T20:04:16Z</dcterms:modified>
</cp:coreProperties>
</file>